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14" r:id="rId2"/>
  </p:sldMasterIdLst>
  <p:notesMasterIdLst>
    <p:notesMasterId r:id="rId88"/>
  </p:notesMasterIdLst>
  <p:handoutMasterIdLst>
    <p:handoutMasterId r:id="rId89"/>
  </p:handoutMasterIdLst>
  <p:sldIdLst>
    <p:sldId id="256" r:id="rId3"/>
    <p:sldId id="277" r:id="rId4"/>
    <p:sldId id="431" r:id="rId5"/>
    <p:sldId id="433" r:id="rId6"/>
    <p:sldId id="490" r:id="rId7"/>
    <p:sldId id="489" r:id="rId8"/>
    <p:sldId id="434" r:id="rId9"/>
    <p:sldId id="455" r:id="rId10"/>
    <p:sldId id="436" r:id="rId11"/>
    <p:sldId id="437" r:id="rId12"/>
    <p:sldId id="263" r:id="rId13"/>
    <p:sldId id="319" r:id="rId14"/>
    <p:sldId id="320" r:id="rId15"/>
    <p:sldId id="322" r:id="rId16"/>
    <p:sldId id="323" r:id="rId17"/>
    <p:sldId id="325" r:id="rId18"/>
    <p:sldId id="326" r:id="rId19"/>
    <p:sldId id="327" r:id="rId20"/>
    <p:sldId id="328" r:id="rId21"/>
    <p:sldId id="329" r:id="rId22"/>
    <p:sldId id="330" r:id="rId23"/>
    <p:sldId id="331" r:id="rId24"/>
    <p:sldId id="444" r:id="rId25"/>
    <p:sldId id="368" r:id="rId26"/>
    <p:sldId id="370" r:id="rId27"/>
    <p:sldId id="372" r:id="rId28"/>
    <p:sldId id="373" r:id="rId29"/>
    <p:sldId id="377" r:id="rId30"/>
    <p:sldId id="445" r:id="rId31"/>
    <p:sldId id="394" r:id="rId32"/>
    <p:sldId id="395" r:id="rId33"/>
    <p:sldId id="396" r:id="rId34"/>
    <p:sldId id="397" r:id="rId35"/>
    <p:sldId id="398" r:id="rId36"/>
    <p:sldId id="399" r:id="rId37"/>
    <p:sldId id="400"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385" r:id="rId53"/>
    <p:sldId id="491" r:id="rId54"/>
    <p:sldId id="383" r:id="rId55"/>
    <p:sldId id="456" r:id="rId56"/>
    <p:sldId id="384" r:id="rId57"/>
    <p:sldId id="391" r:id="rId58"/>
    <p:sldId id="451" r:id="rId59"/>
    <p:sldId id="450" r:id="rId60"/>
    <p:sldId id="452" r:id="rId61"/>
    <p:sldId id="457" r:id="rId62"/>
    <p:sldId id="426" r:id="rId63"/>
    <p:sldId id="493" r:id="rId64"/>
    <p:sldId id="494" r:id="rId65"/>
    <p:sldId id="495" r:id="rId66"/>
    <p:sldId id="496" r:id="rId67"/>
    <p:sldId id="429" r:id="rId68"/>
    <p:sldId id="459" r:id="rId69"/>
    <p:sldId id="497" r:id="rId70"/>
    <p:sldId id="425" r:id="rId71"/>
    <p:sldId id="276" r:id="rId72"/>
    <p:sldId id="458" r:id="rId73"/>
    <p:sldId id="460" r:id="rId74"/>
    <p:sldId id="421" r:id="rId75"/>
    <p:sldId id="388" r:id="rId76"/>
    <p:sldId id="390" r:id="rId77"/>
    <p:sldId id="475" r:id="rId78"/>
    <p:sldId id="476" r:id="rId79"/>
    <p:sldId id="477" r:id="rId80"/>
    <p:sldId id="478" r:id="rId81"/>
    <p:sldId id="479" r:id="rId82"/>
    <p:sldId id="486" r:id="rId83"/>
    <p:sldId id="480" r:id="rId84"/>
    <p:sldId id="487" r:id="rId85"/>
    <p:sldId id="481" r:id="rId86"/>
    <p:sldId id="492" r:id="rId87"/>
  </p:sldIdLst>
  <p:sldSz cx="9144000" cy="6858000" type="screen4x3"/>
  <p:notesSz cx="6985000" cy="9271000"/>
  <p:defaultTextStyle>
    <a:defPPr>
      <a:defRPr lang="en-US"/>
    </a:defPPr>
    <a:lvl1pPr algn="l" rtl="0" fontAlgn="base">
      <a:spcBef>
        <a:spcPct val="0"/>
      </a:spcBef>
      <a:spcAft>
        <a:spcPct val="0"/>
      </a:spcAft>
      <a:defRPr kern="1200">
        <a:solidFill>
          <a:schemeClr val="tx1"/>
        </a:solidFill>
        <a:latin typeface="Comic Sans MS" pitchFamily="66" charset="0"/>
        <a:ea typeface="+mn-ea"/>
        <a:cs typeface="Arial" charset="0"/>
      </a:defRPr>
    </a:lvl1pPr>
    <a:lvl2pPr marL="457200" algn="l" rtl="0" fontAlgn="base">
      <a:spcBef>
        <a:spcPct val="0"/>
      </a:spcBef>
      <a:spcAft>
        <a:spcPct val="0"/>
      </a:spcAft>
      <a:defRPr kern="1200">
        <a:solidFill>
          <a:schemeClr val="tx1"/>
        </a:solidFill>
        <a:latin typeface="Comic Sans MS" pitchFamily="66" charset="0"/>
        <a:ea typeface="+mn-ea"/>
        <a:cs typeface="Arial" charset="0"/>
      </a:defRPr>
    </a:lvl2pPr>
    <a:lvl3pPr marL="914400" algn="l" rtl="0" fontAlgn="base">
      <a:spcBef>
        <a:spcPct val="0"/>
      </a:spcBef>
      <a:spcAft>
        <a:spcPct val="0"/>
      </a:spcAft>
      <a:defRPr kern="1200">
        <a:solidFill>
          <a:schemeClr val="tx1"/>
        </a:solidFill>
        <a:latin typeface="Comic Sans MS" pitchFamily="66" charset="0"/>
        <a:ea typeface="+mn-ea"/>
        <a:cs typeface="Arial" charset="0"/>
      </a:defRPr>
    </a:lvl3pPr>
    <a:lvl4pPr marL="1371600" algn="l" rtl="0" fontAlgn="base">
      <a:spcBef>
        <a:spcPct val="0"/>
      </a:spcBef>
      <a:spcAft>
        <a:spcPct val="0"/>
      </a:spcAft>
      <a:defRPr kern="1200">
        <a:solidFill>
          <a:schemeClr val="tx1"/>
        </a:solidFill>
        <a:latin typeface="Comic Sans MS" pitchFamily="66" charset="0"/>
        <a:ea typeface="+mn-ea"/>
        <a:cs typeface="Arial" charset="0"/>
      </a:defRPr>
    </a:lvl4pPr>
    <a:lvl5pPr marL="1828800" algn="l" rtl="0" fontAlgn="base">
      <a:spcBef>
        <a:spcPct val="0"/>
      </a:spcBef>
      <a:spcAft>
        <a:spcPct val="0"/>
      </a:spcAft>
      <a:defRPr kern="1200">
        <a:solidFill>
          <a:schemeClr val="tx1"/>
        </a:solidFill>
        <a:latin typeface="Comic Sans MS" pitchFamily="66" charset="0"/>
        <a:ea typeface="+mn-ea"/>
        <a:cs typeface="Arial" charset="0"/>
      </a:defRPr>
    </a:lvl5pPr>
    <a:lvl6pPr marL="2286000" algn="l" defTabSz="914400" rtl="0" eaLnBrk="1" latinLnBrk="0" hangingPunct="1">
      <a:defRPr kern="1200">
        <a:solidFill>
          <a:schemeClr val="tx1"/>
        </a:solidFill>
        <a:latin typeface="Comic Sans MS" pitchFamily="66" charset="0"/>
        <a:ea typeface="+mn-ea"/>
        <a:cs typeface="Arial" charset="0"/>
      </a:defRPr>
    </a:lvl6pPr>
    <a:lvl7pPr marL="2743200" algn="l" defTabSz="914400" rtl="0" eaLnBrk="1" latinLnBrk="0" hangingPunct="1">
      <a:defRPr kern="1200">
        <a:solidFill>
          <a:schemeClr val="tx1"/>
        </a:solidFill>
        <a:latin typeface="Comic Sans MS" pitchFamily="66" charset="0"/>
        <a:ea typeface="+mn-ea"/>
        <a:cs typeface="Arial" charset="0"/>
      </a:defRPr>
    </a:lvl7pPr>
    <a:lvl8pPr marL="3200400" algn="l" defTabSz="914400" rtl="0" eaLnBrk="1" latinLnBrk="0" hangingPunct="1">
      <a:defRPr kern="1200">
        <a:solidFill>
          <a:schemeClr val="tx1"/>
        </a:solidFill>
        <a:latin typeface="Comic Sans MS" pitchFamily="66" charset="0"/>
        <a:ea typeface="+mn-ea"/>
        <a:cs typeface="Arial" charset="0"/>
      </a:defRPr>
    </a:lvl8pPr>
    <a:lvl9pPr marL="3657600" algn="l" defTabSz="914400" rtl="0" eaLnBrk="1" latinLnBrk="0" hangingPunct="1">
      <a:defRPr kern="1200">
        <a:solidFill>
          <a:schemeClr val="tx1"/>
        </a:solidFill>
        <a:latin typeface="Comic Sans MS" pitchFamily="66"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a:srgbClr val="000099"/>
    <a:srgbClr val="95E3FF"/>
    <a:srgbClr val="A8EEFE"/>
    <a:srgbClr val="96EAFE"/>
    <a:srgbClr val="96FCFE"/>
    <a:srgbClr val="96EDFE"/>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8" autoAdjust="0"/>
    <p:restoredTop sz="99855" autoAdjust="0"/>
  </p:normalViewPr>
  <p:slideViewPr>
    <p:cSldViewPr>
      <p:cViewPr varScale="1">
        <p:scale>
          <a:sx n="107" d="100"/>
          <a:sy n="107" d="100"/>
        </p:scale>
        <p:origin x="-90" y="-3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252"/>
    </p:cViewPr>
  </p:sorterViewPr>
  <p:notesViewPr>
    <p:cSldViewPr showGuides="1">
      <p:cViewPr varScale="1">
        <p:scale>
          <a:sx n="68" d="100"/>
          <a:sy n="68" d="100"/>
        </p:scale>
        <p:origin x="-2304" y="-114"/>
      </p:cViewPr>
      <p:guideLst>
        <p:guide orient="horz" pos="2920"/>
        <p:guide pos="220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55526C-6B9A-47A4-87A5-69394716FDB2}"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29C1BC16-F55D-4F39-BE37-D6452DE28790}">
      <dgm:prSet phldrT="[Text]" custT="1"/>
      <dgm:spPr/>
      <dgm:t>
        <a:bodyPr/>
        <a:lstStyle/>
        <a:p>
          <a:r>
            <a:rPr lang="en-US" sz="3600" b="1" dirty="0" smtClean="0">
              <a:solidFill>
                <a:schemeClr val="bg1"/>
              </a:solidFill>
            </a:rPr>
            <a:t>EAC</a:t>
          </a:r>
          <a:endParaRPr lang="en-US" sz="3600" b="1" dirty="0">
            <a:solidFill>
              <a:schemeClr val="bg1"/>
            </a:solidFill>
          </a:endParaRPr>
        </a:p>
      </dgm:t>
    </dgm:pt>
    <dgm:pt modelId="{8D10E307-8418-43C5-ADE4-63BAB88151F8}" type="parTrans" cxnId="{423B28C4-D78A-42E2-AB27-3FF8A8460597}">
      <dgm:prSet/>
      <dgm:spPr/>
      <dgm:t>
        <a:bodyPr/>
        <a:lstStyle/>
        <a:p>
          <a:endParaRPr lang="en-US"/>
        </a:p>
      </dgm:t>
    </dgm:pt>
    <dgm:pt modelId="{BC09B26A-96FA-47FD-845C-BFE2EC800536}" type="sibTrans" cxnId="{423B28C4-D78A-42E2-AB27-3FF8A8460597}">
      <dgm:prSet/>
      <dgm:spPr/>
      <dgm:t>
        <a:bodyPr/>
        <a:lstStyle/>
        <a:p>
          <a:endParaRPr lang="en-US"/>
        </a:p>
      </dgm:t>
    </dgm:pt>
    <dgm:pt modelId="{71CE28F7-002D-4DA3-9AA2-345DA10FC12E}">
      <dgm:prSet phldrT="[Text]" custT="1"/>
      <dgm:spPr/>
      <dgm:t>
        <a:bodyPr/>
        <a:lstStyle/>
        <a:p>
          <a:r>
            <a:rPr lang="en-US" sz="1800" b="1" dirty="0" smtClean="0">
              <a:solidFill>
                <a:schemeClr val="bg1"/>
              </a:solidFill>
            </a:rPr>
            <a:t>Stand Alone Course</a:t>
          </a:r>
          <a:endParaRPr lang="en-US" sz="1800" b="1" dirty="0">
            <a:solidFill>
              <a:schemeClr val="bg1"/>
            </a:solidFill>
          </a:endParaRPr>
        </a:p>
      </dgm:t>
    </dgm:pt>
    <dgm:pt modelId="{E7920091-7633-4E7A-810D-F8B14AD9304F}" type="parTrans" cxnId="{2DD68AEE-7C4F-47F7-B289-59CF808C8980}">
      <dgm:prSet/>
      <dgm:spPr/>
      <dgm:t>
        <a:bodyPr/>
        <a:lstStyle/>
        <a:p>
          <a:endParaRPr lang="en-US"/>
        </a:p>
      </dgm:t>
    </dgm:pt>
    <dgm:pt modelId="{37867D17-476F-424E-A59C-263DBFCBD976}" type="sibTrans" cxnId="{2DD68AEE-7C4F-47F7-B289-59CF808C8980}">
      <dgm:prSet/>
      <dgm:spPr/>
      <dgm:t>
        <a:bodyPr/>
        <a:lstStyle/>
        <a:p>
          <a:endParaRPr lang="en-US"/>
        </a:p>
      </dgm:t>
    </dgm:pt>
    <dgm:pt modelId="{486BB1BA-F2AC-4875-A057-3A55F217ED71}">
      <dgm:prSet phldrT="[Text]" custT="1"/>
      <dgm:spPr/>
      <dgm:t>
        <a:bodyPr/>
        <a:lstStyle/>
        <a:p>
          <a:r>
            <a:rPr lang="en-US" sz="1600" b="1" dirty="0" smtClean="0">
              <a:solidFill>
                <a:schemeClr val="bg1"/>
              </a:solidFill>
            </a:rPr>
            <a:t>Special Activities </a:t>
          </a:r>
          <a:r>
            <a:rPr lang="en-US" sz="1600" dirty="0" smtClean="0">
              <a:solidFill>
                <a:schemeClr val="bg1"/>
              </a:solidFill>
            </a:rPr>
            <a:t>(e.g. Ethics Bowl)</a:t>
          </a:r>
          <a:endParaRPr lang="en-US" sz="1600" dirty="0">
            <a:solidFill>
              <a:schemeClr val="bg1"/>
            </a:solidFill>
          </a:endParaRPr>
        </a:p>
      </dgm:t>
    </dgm:pt>
    <dgm:pt modelId="{23C7D510-9626-4767-9780-AED7D70D47A2}" type="parTrans" cxnId="{E9FF992D-B6D4-4D65-A5B4-D5C57C4909C4}">
      <dgm:prSet/>
      <dgm:spPr/>
      <dgm:t>
        <a:bodyPr/>
        <a:lstStyle/>
        <a:p>
          <a:endParaRPr lang="en-US"/>
        </a:p>
      </dgm:t>
    </dgm:pt>
    <dgm:pt modelId="{4541410C-B764-414B-88DE-52EA7B8D2EF8}" type="sibTrans" cxnId="{E9FF992D-B6D4-4D65-A5B4-D5C57C4909C4}">
      <dgm:prSet/>
      <dgm:spPr/>
      <dgm:t>
        <a:bodyPr/>
        <a:lstStyle/>
        <a:p>
          <a:endParaRPr lang="en-US"/>
        </a:p>
      </dgm:t>
    </dgm:pt>
    <dgm:pt modelId="{49CF7FD2-29CF-4032-9B00-9E74561DC456}">
      <dgm:prSet phldrT="[Text]" custT="1"/>
      <dgm:spPr/>
      <dgm:t>
        <a:bodyPr/>
        <a:lstStyle/>
        <a:p>
          <a:r>
            <a:rPr lang="en-US" sz="1600" b="1" dirty="0" smtClean="0">
              <a:solidFill>
                <a:schemeClr val="bg1"/>
              </a:solidFill>
            </a:rPr>
            <a:t>EAC Resources </a:t>
          </a:r>
          <a:r>
            <a:rPr lang="en-US" sz="1600" b="0" i="1" dirty="0" smtClean="0">
              <a:solidFill>
                <a:schemeClr val="bg1"/>
              </a:solidFill>
            </a:rPr>
            <a:t>(cases, exercises, modules, etc.)</a:t>
          </a:r>
          <a:endParaRPr lang="en-US" sz="1600" b="0" i="1" dirty="0">
            <a:solidFill>
              <a:schemeClr val="bg1"/>
            </a:solidFill>
          </a:endParaRPr>
        </a:p>
      </dgm:t>
    </dgm:pt>
    <dgm:pt modelId="{D12A73C8-65C0-4831-AC94-474EE214D28B}" type="parTrans" cxnId="{FCEEECDD-2B48-4BEC-80E7-017F27A21333}">
      <dgm:prSet/>
      <dgm:spPr/>
      <dgm:t>
        <a:bodyPr/>
        <a:lstStyle/>
        <a:p>
          <a:endParaRPr lang="en-US"/>
        </a:p>
      </dgm:t>
    </dgm:pt>
    <dgm:pt modelId="{9D7C16B8-702F-4357-A1C4-91463F685885}" type="sibTrans" cxnId="{FCEEECDD-2B48-4BEC-80E7-017F27A21333}">
      <dgm:prSet/>
      <dgm:spPr/>
      <dgm:t>
        <a:bodyPr/>
        <a:lstStyle/>
        <a:p>
          <a:endParaRPr lang="en-US"/>
        </a:p>
      </dgm:t>
    </dgm:pt>
    <dgm:pt modelId="{D1098EA8-0DCD-4827-A546-79988A9DDA49}">
      <dgm:prSet phldrT="[Text]" custT="1"/>
      <dgm:spPr>
        <a:solidFill>
          <a:schemeClr val="accent1"/>
        </a:solidFill>
      </dgm:spPr>
      <dgm:t>
        <a:bodyPr/>
        <a:lstStyle/>
        <a:p>
          <a:r>
            <a:rPr lang="en-US" sz="1600" b="1" dirty="0" smtClean="0">
              <a:solidFill>
                <a:schemeClr val="bg1"/>
              </a:solidFill>
            </a:rPr>
            <a:t>Faculty Development Workshops</a:t>
          </a:r>
          <a:endParaRPr lang="en-US" sz="1600" b="1" dirty="0">
            <a:solidFill>
              <a:schemeClr val="bg1"/>
            </a:solidFill>
          </a:endParaRPr>
        </a:p>
      </dgm:t>
    </dgm:pt>
    <dgm:pt modelId="{DB53970F-25EF-45FF-AB75-65EE0CF5A473}" type="parTrans" cxnId="{9C67B5ED-5CC8-4166-9A69-3647898C276A}">
      <dgm:prSet/>
      <dgm:spPr/>
      <dgm:t>
        <a:bodyPr/>
        <a:lstStyle/>
        <a:p>
          <a:endParaRPr lang="en-US"/>
        </a:p>
      </dgm:t>
    </dgm:pt>
    <dgm:pt modelId="{903D57A4-FAA6-4F4F-B8A8-8260D901ED07}" type="sibTrans" cxnId="{9C67B5ED-5CC8-4166-9A69-3647898C276A}">
      <dgm:prSet/>
      <dgm:spPr/>
      <dgm:t>
        <a:bodyPr/>
        <a:lstStyle/>
        <a:p>
          <a:endParaRPr lang="en-US"/>
        </a:p>
      </dgm:t>
    </dgm:pt>
    <dgm:pt modelId="{2FD57EE5-8272-4EB8-989B-9C48453648B4}">
      <dgm:prSet phldrT="[Text]" custT="1"/>
      <dgm:spPr/>
      <dgm:t>
        <a:bodyPr/>
        <a:lstStyle/>
        <a:p>
          <a:r>
            <a:rPr lang="en-US" sz="1800" b="1" dirty="0" smtClean="0">
              <a:solidFill>
                <a:schemeClr val="bg1"/>
              </a:solidFill>
            </a:rPr>
            <a:t>Micro-</a:t>
          </a:r>
          <a:br>
            <a:rPr lang="en-US" sz="1800" b="1" dirty="0" smtClean="0">
              <a:solidFill>
                <a:schemeClr val="bg1"/>
              </a:solidFill>
            </a:rPr>
          </a:br>
          <a:r>
            <a:rPr lang="en-US" sz="1800" b="1" dirty="0" smtClean="0">
              <a:solidFill>
                <a:schemeClr val="bg1"/>
              </a:solidFill>
            </a:rPr>
            <a:t>interventions</a:t>
          </a:r>
          <a:endParaRPr lang="en-US" sz="1800" b="1" dirty="0">
            <a:solidFill>
              <a:schemeClr val="bg1"/>
            </a:solidFill>
          </a:endParaRPr>
        </a:p>
      </dgm:t>
    </dgm:pt>
    <dgm:pt modelId="{B51E27F2-AAFF-45F5-A32C-EB01AFACD95B}" type="parTrans" cxnId="{F9D0A542-4CDC-4B8D-AABD-F05999A6738C}">
      <dgm:prSet/>
      <dgm:spPr/>
      <dgm:t>
        <a:bodyPr/>
        <a:lstStyle/>
        <a:p>
          <a:endParaRPr lang="en-US"/>
        </a:p>
      </dgm:t>
    </dgm:pt>
    <dgm:pt modelId="{7AF53F1B-0642-4286-8A30-DDE431C84413}" type="sibTrans" cxnId="{F9D0A542-4CDC-4B8D-AABD-F05999A6738C}">
      <dgm:prSet/>
      <dgm:spPr/>
      <dgm:t>
        <a:bodyPr/>
        <a:lstStyle/>
        <a:p>
          <a:endParaRPr lang="en-US"/>
        </a:p>
      </dgm:t>
    </dgm:pt>
    <dgm:pt modelId="{FFDAFA08-8A30-4E71-9B25-32000435C1CC}" type="pres">
      <dgm:prSet presAssocID="{2655526C-6B9A-47A4-87A5-69394716FDB2}" presName="Name0" presStyleCnt="0">
        <dgm:presLayoutVars>
          <dgm:chMax val="1"/>
          <dgm:dir/>
          <dgm:animLvl val="ctr"/>
          <dgm:resizeHandles val="exact"/>
        </dgm:presLayoutVars>
      </dgm:prSet>
      <dgm:spPr/>
      <dgm:t>
        <a:bodyPr/>
        <a:lstStyle/>
        <a:p>
          <a:endParaRPr lang="en-US"/>
        </a:p>
      </dgm:t>
    </dgm:pt>
    <dgm:pt modelId="{25074B48-FFE4-4AD9-9EDF-965E78C64823}" type="pres">
      <dgm:prSet presAssocID="{29C1BC16-F55D-4F39-BE37-D6452DE28790}" presName="centerShape" presStyleLbl="node0" presStyleIdx="0" presStyleCnt="1" custScaleX="75549" custScaleY="70482" custLinFactNeighborX="384" custLinFactNeighborY="-193"/>
      <dgm:spPr/>
      <dgm:t>
        <a:bodyPr/>
        <a:lstStyle/>
        <a:p>
          <a:endParaRPr lang="en-US"/>
        </a:p>
      </dgm:t>
    </dgm:pt>
    <dgm:pt modelId="{289E1E88-6310-4DF5-AC5C-4D6400D34A3E}" type="pres">
      <dgm:prSet presAssocID="{71CE28F7-002D-4DA3-9AA2-345DA10FC12E}" presName="node" presStyleLbl="node1" presStyleIdx="0" presStyleCnt="5" custScaleX="130592" custScaleY="82025">
        <dgm:presLayoutVars>
          <dgm:bulletEnabled val="1"/>
        </dgm:presLayoutVars>
      </dgm:prSet>
      <dgm:spPr/>
      <dgm:t>
        <a:bodyPr/>
        <a:lstStyle/>
        <a:p>
          <a:endParaRPr lang="en-US"/>
        </a:p>
      </dgm:t>
    </dgm:pt>
    <dgm:pt modelId="{4BBDDB21-F6CB-4002-A17C-6176CB545B3A}" type="pres">
      <dgm:prSet presAssocID="{71CE28F7-002D-4DA3-9AA2-345DA10FC12E}" presName="dummy" presStyleCnt="0"/>
      <dgm:spPr/>
    </dgm:pt>
    <dgm:pt modelId="{9FC6261A-BAE7-4722-A18F-765948D5A518}" type="pres">
      <dgm:prSet presAssocID="{37867D17-476F-424E-A59C-263DBFCBD976}" presName="sibTrans" presStyleLbl="sibTrans2D1" presStyleIdx="0" presStyleCnt="5"/>
      <dgm:spPr/>
      <dgm:t>
        <a:bodyPr/>
        <a:lstStyle/>
        <a:p>
          <a:endParaRPr lang="en-US"/>
        </a:p>
      </dgm:t>
    </dgm:pt>
    <dgm:pt modelId="{180A854D-2234-4E5E-88AB-10CAAE00E021}" type="pres">
      <dgm:prSet presAssocID="{2FD57EE5-8272-4EB8-989B-9C48453648B4}" presName="node" presStyleLbl="node1" presStyleIdx="1" presStyleCnt="5" custScaleX="138585" custScaleY="82917" custRadScaleRad="94147" custRadScaleInc="-17493">
        <dgm:presLayoutVars>
          <dgm:bulletEnabled val="1"/>
        </dgm:presLayoutVars>
      </dgm:prSet>
      <dgm:spPr/>
      <dgm:t>
        <a:bodyPr/>
        <a:lstStyle/>
        <a:p>
          <a:endParaRPr lang="en-US"/>
        </a:p>
      </dgm:t>
    </dgm:pt>
    <dgm:pt modelId="{11BD7928-373E-446D-B060-2BD5D8B4C3BD}" type="pres">
      <dgm:prSet presAssocID="{2FD57EE5-8272-4EB8-989B-9C48453648B4}" presName="dummy" presStyleCnt="0"/>
      <dgm:spPr/>
    </dgm:pt>
    <dgm:pt modelId="{16CE2FCC-F151-4EB5-A49C-E9A0A1685207}" type="pres">
      <dgm:prSet presAssocID="{7AF53F1B-0642-4286-8A30-DDE431C84413}" presName="sibTrans" presStyleLbl="sibTrans2D1" presStyleIdx="1" presStyleCnt="5"/>
      <dgm:spPr/>
      <dgm:t>
        <a:bodyPr/>
        <a:lstStyle/>
        <a:p>
          <a:endParaRPr lang="en-US"/>
        </a:p>
      </dgm:t>
    </dgm:pt>
    <dgm:pt modelId="{D5619412-FA70-468E-B01F-E8BE81F01E12}" type="pres">
      <dgm:prSet presAssocID="{486BB1BA-F2AC-4875-A057-3A55F217ED71}" presName="node" presStyleLbl="node1" presStyleIdx="2" presStyleCnt="5" custScaleX="131091" custScaleY="88422" custRadScaleRad="95233" custRadScaleInc="-49470">
        <dgm:presLayoutVars>
          <dgm:bulletEnabled val="1"/>
        </dgm:presLayoutVars>
      </dgm:prSet>
      <dgm:spPr/>
      <dgm:t>
        <a:bodyPr/>
        <a:lstStyle/>
        <a:p>
          <a:endParaRPr lang="en-US"/>
        </a:p>
      </dgm:t>
    </dgm:pt>
    <dgm:pt modelId="{B55A49B7-9169-4E42-A25D-D409E026132A}" type="pres">
      <dgm:prSet presAssocID="{486BB1BA-F2AC-4875-A057-3A55F217ED71}" presName="dummy" presStyleCnt="0"/>
      <dgm:spPr/>
    </dgm:pt>
    <dgm:pt modelId="{FBDAA346-66A6-44D8-AE23-67A771EF3CE4}" type="pres">
      <dgm:prSet presAssocID="{4541410C-B764-414B-88DE-52EA7B8D2EF8}" presName="sibTrans" presStyleLbl="sibTrans2D1" presStyleIdx="2" presStyleCnt="5"/>
      <dgm:spPr/>
      <dgm:t>
        <a:bodyPr/>
        <a:lstStyle/>
        <a:p>
          <a:endParaRPr lang="en-US"/>
        </a:p>
      </dgm:t>
    </dgm:pt>
    <dgm:pt modelId="{B1EAB261-F33C-428A-8CD1-4714E05AEDD7}" type="pres">
      <dgm:prSet presAssocID="{49CF7FD2-29CF-4032-9B00-9E74561DC456}" presName="node" presStyleLbl="node1" presStyleIdx="3" presStyleCnt="5" custScaleX="140565" custScaleY="83520" custRadScaleRad="94787" custRadScaleInc="36398">
        <dgm:presLayoutVars>
          <dgm:bulletEnabled val="1"/>
        </dgm:presLayoutVars>
      </dgm:prSet>
      <dgm:spPr/>
      <dgm:t>
        <a:bodyPr/>
        <a:lstStyle/>
        <a:p>
          <a:endParaRPr lang="en-US"/>
        </a:p>
      </dgm:t>
    </dgm:pt>
    <dgm:pt modelId="{0BFC6303-2CBE-4300-B0ED-7B69F0BEFEBC}" type="pres">
      <dgm:prSet presAssocID="{49CF7FD2-29CF-4032-9B00-9E74561DC456}" presName="dummy" presStyleCnt="0"/>
      <dgm:spPr/>
    </dgm:pt>
    <dgm:pt modelId="{8D2CC9F1-258E-44E3-A9FB-339B73720201}" type="pres">
      <dgm:prSet presAssocID="{9D7C16B8-702F-4357-A1C4-91463F685885}" presName="sibTrans" presStyleLbl="sibTrans2D1" presStyleIdx="3" presStyleCnt="5"/>
      <dgm:spPr/>
      <dgm:t>
        <a:bodyPr/>
        <a:lstStyle/>
        <a:p>
          <a:endParaRPr lang="en-US"/>
        </a:p>
      </dgm:t>
    </dgm:pt>
    <dgm:pt modelId="{2F871A10-83A8-474E-ABF5-589C57E8463A}" type="pres">
      <dgm:prSet presAssocID="{D1098EA8-0DCD-4827-A546-79988A9DDA49}" presName="node" presStyleLbl="node1" presStyleIdx="4" presStyleCnt="5" custScaleX="139190" custScaleY="80111" custRadScaleRad="92674" custRadScaleInc="17742">
        <dgm:presLayoutVars>
          <dgm:bulletEnabled val="1"/>
        </dgm:presLayoutVars>
      </dgm:prSet>
      <dgm:spPr/>
      <dgm:t>
        <a:bodyPr/>
        <a:lstStyle/>
        <a:p>
          <a:endParaRPr lang="en-US"/>
        </a:p>
      </dgm:t>
    </dgm:pt>
    <dgm:pt modelId="{FE0FC082-8CE7-4AAC-8512-F8F6E0F4CFFB}" type="pres">
      <dgm:prSet presAssocID="{D1098EA8-0DCD-4827-A546-79988A9DDA49}" presName="dummy" presStyleCnt="0"/>
      <dgm:spPr/>
    </dgm:pt>
    <dgm:pt modelId="{5311E2D7-39DB-4B53-B82B-619A4B611591}" type="pres">
      <dgm:prSet presAssocID="{903D57A4-FAA6-4F4F-B8A8-8260D901ED07}" presName="sibTrans" presStyleLbl="sibTrans2D1" presStyleIdx="4" presStyleCnt="5"/>
      <dgm:spPr/>
      <dgm:t>
        <a:bodyPr/>
        <a:lstStyle/>
        <a:p>
          <a:endParaRPr lang="en-US"/>
        </a:p>
      </dgm:t>
    </dgm:pt>
  </dgm:ptLst>
  <dgm:cxnLst>
    <dgm:cxn modelId="{9C67B5ED-5CC8-4166-9A69-3647898C276A}" srcId="{29C1BC16-F55D-4F39-BE37-D6452DE28790}" destId="{D1098EA8-0DCD-4827-A546-79988A9DDA49}" srcOrd="4" destOrd="0" parTransId="{DB53970F-25EF-45FF-AB75-65EE0CF5A473}" sibTransId="{903D57A4-FAA6-4F4F-B8A8-8260D901ED07}"/>
    <dgm:cxn modelId="{7E983159-01AD-4359-8834-01308B18EEF7}" type="presOf" srcId="{486BB1BA-F2AC-4875-A057-3A55F217ED71}" destId="{D5619412-FA70-468E-B01F-E8BE81F01E12}" srcOrd="0" destOrd="0" presId="urn:microsoft.com/office/officeart/2005/8/layout/radial6"/>
    <dgm:cxn modelId="{D719A883-5C54-4296-9E9D-65D606DD1B32}" type="presOf" srcId="{D1098EA8-0DCD-4827-A546-79988A9DDA49}" destId="{2F871A10-83A8-474E-ABF5-589C57E8463A}" srcOrd="0" destOrd="0" presId="urn:microsoft.com/office/officeart/2005/8/layout/radial6"/>
    <dgm:cxn modelId="{E9C78B4E-9084-421F-91FC-56F0E4CA76B8}" type="presOf" srcId="{9D7C16B8-702F-4357-A1C4-91463F685885}" destId="{8D2CC9F1-258E-44E3-A9FB-339B73720201}" srcOrd="0" destOrd="0" presId="urn:microsoft.com/office/officeart/2005/8/layout/radial6"/>
    <dgm:cxn modelId="{423B28C4-D78A-42E2-AB27-3FF8A8460597}" srcId="{2655526C-6B9A-47A4-87A5-69394716FDB2}" destId="{29C1BC16-F55D-4F39-BE37-D6452DE28790}" srcOrd="0" destOrd="0" parTransId="{8D10E307-8418-43C5-ADE4-63BAB88151F8}" sibTransId="{BC09B26A-96FA-47FD-845C-BFE2EC800536}"/>
    <dgm:cxn modelId="{E9FF992D-B6D4-4D65-A5B4-D5C57C4909C4}" srcId="{29C1BC16-F55D-4F39-BE37-D6452DE28790}" destId="{486BB1BA-F2AC-4875-A057-3A55F217ED71}" srcOrd="2" destOrd="0" parTransId="{23C7D510-9626-4767-9780-AED7D70D47A2}" sibTransId="{4541410C-B764-414B-88DE-52EA7B8D2EF8}"/>
    <dgm:cxn modelId="{94CE5DB6-C956-424B-9E49-7073DAFEF707}" type="presOf" srcId="{37867D17-476F-424E-A59C-263DBFCBD976}" destId="{9FC6261A-BAE7-4722-A18F-765948D5A518}" srcOrd="0" destOrd="0" presId="urn:microsoft.com/office/officeart/2005/8/layout/radial6"/>
    <dgm:cxn modelId="{ACF3857E-A241-4888-BCA0-094F34BA1305}" type="presOf" srcId="{2FD57EE5-8272-4EB8-989B-9C48453648B4}" destId="{180A854D-2234-4E5E-88AB-10CAAE00E021}" srcOrd="0" destOrd="0" presId="urn:microsoft.com/office/officeart/2005/8/layout/radial6"/>
    <dgm:cxn modelId="{BB546C2E-4239-47B3-8AA6-74D8B890FB05}" type="presOf" srcId="{49CF7FD2-29CF-4032-9B00-9E74561DC456}" destId="{B1EAB261-F33C-428A-8CD1-4714E05AEDD7}" srcOrd="0" destOrd="0" presId="urn:microsoft.com/office/officeart/2005/8/layout/radial6"/>
    <dgm:cxn modelId="{F9D0A542-4CDC-4B8D-AABD-F05999A6738C}" srcId="{29C1BC16-F55D-4F39-BE37-D6452DE28790}" destId="{2FD57EE5-8272-4EB8-989B-9C48453648B4}" srcOrd="1" destOrd="0" parTransId="{B51E27F2-AAFF-45F5-A32C-EB01AFACD95B}" sibTransId="{7AF53F1B-0642-4286-8A30-DDE431C84413}"/>
    <dgm:cxn modelId="{20FE24F3-FFC9-4F11-A4F1-2E97CC8FE0DD}" type="presOf" srcId="{4541410C-B764-414B-88DE-52EA7B8D2EF8}" destId="{FBDAA346-66A6-44D8-AE23-67A771EF3CE4}" srcOrd="0" destOrd="0" presId="urn:microsoft.com/office/officeart/2005/8/layout/radial6"/>
    <dgm:cxn modelId="{FCEEECDD-2B48-4BEC-80E7-017F27A21333}" srcId="{29C1BC16-F55D-4F39-BE37-D6452DE28790}" destId="{49CF7FD2-29CF-4032-9B00-9E74561DC456}" srcOrd="3" destOrd="0" parTransId="{D12A73C8-65C0-4831-AC94-474EE214D28B}" sibTransId="{9D7C16B8-702F-4357-A1C4-91463F685885}"/>
    <dgm:cxn modelId="{F259498E-C190-42B2-AF0B-948B86A2CF88}" type="presOf" srcId="{2655526C-6B9A-47A4-87A5-69394716FDB2}" destId="{FFDAFA08-8A30-4E71-9B25-32000435C1CC}" srcOrd="0" destOrd="0" presId="urn:microsoft.com/office/officeart/2005/8/layout/radial6"/>
    <dgm:cxn modelId="{FB55D730-F9F4-4505-8AA8-C3235FC550F5}" type="presOf" srcId="{29C1BC16-F55D-4F39-BE37-D6452DE28790}" destId="{25074B48-FFE4-4AD9-9EDF-965E78C64823}" srcOrd="0" destOrd="0" presId="urn:microsoft.com/office/officeart/2005/8/layout/radial6"/>
    <dgm:cxn modelId="{D471C4EB-4B38-43BB-90FA-83E5B194D22E}" type="presOf" srcId="{903D57A4-FAA6-4F4F-B8A8-8260D901ED07}" destId="{5311E2D7-39DB-4B53-B82B-619A4B611591}" srcOrd="0" destOrd="0" presId="urn:microsoft.com/office/officeart/2005/8/layout/radial6"/>
    <dgm:cxn modelId="{9BDBECC2-9552-4BF4-A350-64269E63E84F}" type="presOf" srcId="{7AF53F1B-0642-4286-8A30-DDE431C84413}" destId="{16CE2FCC-F151-4EB5-A49C-E9A0A1685207}" srcOrd="0" destOrd="0" presId="urn:microsoft.com/office/officeart/2005/8/layout/radial6"/>
    <dgm:cxn modelId="{C6F33460-6FA1-48EA-97E1-887EEF4DE986}" type="presOf" srcId="{71CE28F7-002D-4DA3-9AA2-345DA10FC12E}" destId="{289E1E88-6310-4DF5-AC5C-4D6400D34A3E}" srcOrd="0" destOrd="0" presId="urn:microsoft.com/office/officeart/2005/8/layout/radial6"/>
    <dgm:cxn modelId="{2DD68AEE-7C4F-47F7-B289-59CF808C8980}" srcId="{29C1BC16-F55D-4F39-BE37-D6452DE28790}" destId="{71CE28F7-002D-4DA3-9AA2-345DA10FC12E}" srcOrd="0" destOrd="0" parTransId="{E7920091-7633-4E7A-810D-F8B14AD9304F}" sibTransId="{37867D17-476F-424E-A59C-263DBFCBD976}"/>
    <dgm:cxn modelId="{19B4023F-60D3-4226-BB4D-C69DE8E5462F}" type="presParOf" srcId="{FFDAFA08-8A30-4E71-9B25-32000435C1CC}" destId="{25074B48-FFE4-4AD9-9EDF-965E78C64823}" srcOrd="0" destOrd="0" presId="urn:microsoft.com/office/officeart/2005/8/layout/radial6"/>
    <dgm:cxn modelId="{01D7E52C-6159-48EC-9B76-C3A7AEE850C3}" type="presParOf" srcId="{FFDAFA08-8A30-4E71-9B25-32000435C1CC}" destId="{289E1E88-6310-4DF5-AC5C-4D6400D34A3E}" srcOrd="1" destOrd="0" presId="urn:microsoft.com/office/officeart/2005/8/layout/radial6"/>
    <dgm:cxn modelId="{05412D59-739C-4CFF-A994-EF0BEC9E6C8D}" type="presParOf" srcId="{FFDAFA08-8A30-4E71-9B25-32000435C1CC}" destId="{4BBDDB21-F6CB-4002-A17C-6176CB545B3A}" srcOrd="2" destOrd="0" presId="urn:microsoft.com/office/officeart/2005/8/layout/radial6"/>
    <dgm:cxn modelId="{FF014344-9EDB-4A96-B5A8-2EB587A13DC3}" type="presParOf" srcId="{FFDAFA08-8A30-4E71-9B25-32000435C1CC}" destId="{9FC6261A-BAE7-4722-A18F-765948D5A518}" srcOrd="3" destOrd="0" presId="urn:microsoft.com/office/officeart/2005/8/layout/radial6"/>
    <dgm:cxn modelId="{B94430C7-1C60-4F31-8A7B-B59A7D67A1AB}" type="presParOf" srcId="{FFDAFA08-8A30-4E71-9B25-32000435C1CC}" destId="{180A854D-2234-4E5E-88AB-10CAAE00E021}" srcOrd="4" destOrd="0" presId="urn:microsoft.com/office/officeart/2005/8/layout/radial6"/>
    <dgm:cxn modelId="{884812C1-05FB-4FE2-92B8-00A14DAC11AC}" type="presParOf" srcId="{FFDAFA08-8A30-4E71-9B25-32000435C1CC}" destId="{11BD7928-373E-446D-B060-2BD5D8B4C3BD}" srcOrd="5" destOrd="0" presId="urn:microsoft.com/office/officeart/2005/8/layout/radial6"/>
    <dgm:cxn modelId="{8F389764-F36D-4D6B-9341-CEA8C2540908}" type="presParOf" srcId="{FFDAFA08-8A30-4E71-9B25-32000435C1CC}" destId="{16CE2FCC-F151-4EB5-A49C-E9A0A1685207}" srcOrd="6" destOrd="0" presId="urn:microsoft.com/office/officeart/2005/8/layout/radial6"/>
    <dgm:cxn modelId="{08517A88-F51A-4215-BF83-18A2451C0E52}" type="presParOf" srcId="{FFDAFA08-8A30-4E71-9B25-32000435C1CC}" destId="{D5619412-FA70-468E-B01F-E8BE81F01E12}" srcOrd="7" destOrd="0" presId="urn:microsoft.com/office/officeart/2005/8/layout/radial6"/>
    <dgm:cxn modelId="{BF498D30-4C68-4721-BF61-26793550109B}" type="presParOf" srcId="{FFDAFA08-8A30-4E71-9B25-32000435C1CC}" destId="{B55A49B7-9169-4E42-A25D-D409E026132A}" srcOrd="8" destOrd="0" presId="urn:microsoft.com/office/officeart/2005/8/layout/radial6"/>
    <dgm:cxn modelId="{FA56D9A4-85D2-46AD-8145-3413F74E60F4}" type="presParOf" srcId="{FFDAFA08-8A30-4E71-9B25-32000435C1CC}" destId="{FBDAA346-66A6-44D8-AE23-67A771EF3CE4}" srcOrd="9" destOrd="0" presId="urn:microsoft.com/office/officeart/2005/8/layout/radial6"/>
    <dgm:cxn modelId="{A8F1584C-E46E-4917-8AFD-44715628F283}" type="presParOf" srcId="{FFDAFA08-8A30-4E71-9B25-32000435C1CC}" destId="{B1EAB261-F33C-428A-8CD1-4714E05AEDD7}" srcOrd="10" destOrd="0" presId="urn:microsoft.com/office/officeart/2005/8/layout/radial6"/>
    <dgm:cxn modelId="{0A551855-64B0-433A-B5BA-486E3DE3C453}" type="presParOf" srcId="{FFDAFA08-8A30-4E71-9B25-32000435C1CC}" destId="{0BFC6303-2CBE-4300-B0ED-7B69F0BEFEBC}" srcOrd="11" destOrd="0" presId="urn:microsoft.com/office/officeart/2005/8/layout/radial6"/>
    <dgm:cxn modelId="{8B79D7AD-201F-431A-8439-CA97C13F5CE7}" type="presParOf" srcId="{FFDAFA08-8A30-4E71-9B25-32000435C1CC}" destId="{8D2CC9F1-258E-44E3-A9FB-339B73720201}" srcOrd="12" destOrd="0" presId="urn:microsoft.com/office/officeart/2005/8/layout/radial6"/>
    <dgm:cxn modelId="{2837C9EE-1432-48CD-96E4-AD5FB8433639}" type="presParOf" srcId="{FFDAFA08-8A30-4E71-9B25-32000435C1CC}" destId="{2F871A10-83A8-474E-ABF5-589C57E8463A}" srcOrd="13" destOrd="0" presId="urn:microsoft.com/office/officeart/2005/8/layout/radial6"/>
    <dgm:cxn modelId="{28F64E79-BDB3-4166-BC2C-B850FC5B87D2}" type="presParOf" srcId="{FFDAFA08-8A30-4E71-9B25-32000435C1CC}" destId="{FE0FC082-8CE7-4AAC-8512-F8F6E0F4CFFB}" srcOrd="14" destOrd="0" presId="urn:microsoft.com/office/officeart/2005/8/layout/radial6"/>
    <dgm:cxn modelId="{AE61C80E-B14D-4A65-B991-51B63CBA68C4}" type="presParOf" srcId="{FFDAFA08-8A30-4E71-9B25-32000435C1CC}" destId="{5311E2D7-39DB-4B53-B82B-619A4B611591}" srcOrd="15" destOrd="0" presId="urn:microsoft.com/office/officeart/2005/8/layout/radial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311E2D7-39DB-4B53-B82B-619A4B611591}">
      <dsp:nvSpPr>
        <dsp:cNvPr id="0" name=""/>
        <dsp:cNvSpPr/>
      </dsp:nvSpPr>
      <dsp:spPr>
        <a:xfrm>
          <a:off x="968501" y="639660"/>
          <a:ext cx="4774250" cy="4774250"/>
        </a:xfrm>
        <a:prstGeom prst="blockArc">
          <a:avLst>
            <a:gd name="adj1" fmla="val 12021297"/>
            <a:gd name="adj2" fmla="val 15925135"/>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2CC9F1-258E-44E3-A9FB-339B73720201}">
      <dsp:nvSpPr>
        <dsp:cNvPr id="0" name=""/>
        <dsp:cNvSpPr/>
      </dsp:nvSpPr>
      <dsp:spPr>
        <a:xfrm>
          <a:off x="961268" y="658896"/>
          <a:ext cx="4774250" cy="4774250"/>
        </a:xfrm>
        <a:prstGeom prst="blockArc">
          <a:avLst>
            <a:gd name="adj1" fmla="val 8283945"/>
            <a:gd name="adj2" fmla="val 12051595"/>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DAA346-66A6-44D8-AE23-67A771EF3CE4}">
      <dsp:nvSpPr>
        <dsp:cNvPr id="0" name=""/>
        <dsp:cNvSpPr/>
      </dsp:nvSpPr>
      <dsp:spPr>
        <a:xfrm>
          <a:off x="785328" y="482913"/>
          <a:ext cx="4774250" cy="4774250"/>
        </a:xfrm>
        <a:prstGeom prst="blockArc">
          <a:avLst>
            <a:gd name="adj1" fmla="val 2710287"/>
            <a:gd name="adj2" fmla="val 7916896"/>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CE2FCC-F151-4EB5-A49C-E9A0A1685207}">
      <dsp:nvSpPr>
        <dsp:cNvPr id="0" name=""/>
        <dsp:cNvSpPr/>
      </dsp:nvSpPr>
      <dsp:spPr>
        <a:xfrm>
          <a:off x="635453" y="646806"/>
          <a:ext cx="4774250" cy="4774250"/>
        </a:xfrm>
        <a:prstGeom prst="blockArc">
          <a:avLst>
            <a:gd name="adj1" fmla="val 20350297"/>
            <a:gd name="adj2" fmla="val 2382738"/>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C6261A-BAE7-4722-A18F-765948D5A518}">
      <dsp:nvSpPr>
        <dsp:cNvPr id="0" name=""/>
        <dsp:cNvSpPr/>
      </dsp:nvSpPr>
      <dsp:spPr>
        <a:xfrm>
          <a:off x="633773" y="642377"/>
          <a:ext cx="4774250" cy="4774250"/>
        </a:xfrm>
        <a:prstGeom prst="blockArc">
          <a:avLst>
            <a:gd name="adj1" fmla="val 16419065"/>
            <a:gd name="adj2" fmla="val 20357281"/>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074B48-FFE4-4AD9-9EDF-965E78C64823}">
      <dsp:nvSpPr>
        <dsp:cNvPr id="0" name=""/>
        <dsp:cNvSpPr/>
      </dsp:nvSpPr>
      <dsp:spPr>
        <a:xfrm>
          <a:off x="2357800" y="2251373"/>
          <a:ext cx="1658989" cy="15477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chemeClr val="bg1"/>
              </a:solidFill>
            </a:rPr>
            <a:t>EAC</a:t>
          </a:r>
          <a:endParaRPr lang="en-US" sz="3600" b="1" kern="1200" dirty="0">
            <a:solidFill>
              <a:schemeClr val="bg1"/>
            </a:solidFill>
          </a:endParaRPr>
        </a:p>
      </dsp:txBody>
      <dsp:txXfrm>
        <a:off x="2357800" y="2251373"/>
        <a:ext cx="1658989" cy="1547723"/>
      </dsp:txXfrm>
    </dsp:sp>
    <dsp:sp modelId="{289E1E88-6310-4DF5-AC5C-4D6400D34A3E}">
      <dsp:nvSpPr>
        <dsp:cNvPr id="0" name=""/>
        <dsp:cNvSpPr/>
      </dsp:nvSpPr>
      <dsp:spPr>
        <a:xfrm>
          <a:off x="2165697" y="72028"/>
          <a:ext cx="2007380" cy="12608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solidFill>
            </a:rPr>
            <a:t>Stand Alone Course</a:t>
          </a:r>
          <a:endParaRPr lang="en-US" sz="1800" b="1" kern="1200" dirty="0">
            <a:solidFill>
              <a:schemeClr val="bg1"/>
            </a:solidFill>
          </a:endParaRPr>
        </a:p>
      </dsp:txBody>
      <dsp:txXfrm>
        <a:off x="2165697" y="72028"/>
        <a:ext cx="2007380" cy="1260838"/>
      </dsp:txXfrm>
    </dsp:sp>
    <dsp:sp modelId="{180A854D-2234-4E5E-88AB-10CAAE00E021}">
      <dsp:nvSpPr>
        <dsp:cNvPr id="0" name=""/>
        <dsp:cNvSpPr/>
      </dsp:nvSpPr>
      <dsp:spPr>
        <a:xfrm>
          <a:off x="4136861" y="1567543"/>
          <a:ext cx="2130243" cy="127454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bg1"/>
              </a:solidFill>
            </a:rPr>
            <a:t>Micro-</a:t>
          </a:r>
          <a:br>
            <a:rPr lang="en-US" sz="1800" b="1" kern="1200" dirty="0" smtClean="0">
              <a:solidFill>
                <a:schemeClr val="bg1"/>
              </a:solidFill>
            </a:rPr>
          </a:br>
          <a:r>
            <a:rPr lang="en-US" sz="1800" b="1" kern="1200" dirty="0" smtClean="0">
              <a:solidFill>
                <a:schemeClr val="bg1"/>
              </a:solidFill>
            </a:rPr>
            <a:t>interventions</a:t>
          </a:r>
          <a:endParaRPr lang="en-US" sz="1800" b="1" kern="1200" dirty="0">
            <a:solidFill>
              <a:schemeClr val="bg1"/>
            </a:solidFill>
          </a:endParaRPr>
        </a:p>
      </dsp:txBody>
      <dsp:txXfrm>
        <a:off x="4136861" y="1567543"/>
        <a:ext cx="2130243" cy="1274549"/>
      </dsp:txXfrm>
    </dsp:sp>
    <dsp:sp modelId="{D5619412-FA70-468E-B01F-E8BE81F01E12}">
      <dsp:nvSpPr>
        <dsp:cNvPr id="0" name=""/>
        <dsp:cNvSpPr/>
      </dsp:nvSpPr>
      <dsp:spPr>
        <a:xfrm>
          <a:off x="3808810" y="3844203"/>
          <a:ext cx="2015050" cy="135916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Special Activities </a:t>
          </a:r>
          <a:r>
            <a:rPr lang="en-US" sz="1600" kern="1200" dirty="0" smtClean="0">
              <a:solidFill>
                <a:schemeClr val="bg1"/>
              </a:solidFill>
            </a:rPr>
            <a:t>(e.g. Ethics Bowl)</a:t>
          </a:r>
          <a:endParaRPr lang="en-US" sz="1600" kern="1200" dirty="0">
            <a:solidFill>
              <a:schemeClr val="bg1"/>
            </a:solidFill>
          </a:endParaRPr>
        </a:p>
      </dsp:txBody>
      <dsp:txXfrm>
        <a:off x="3808810" y="3844203"/>
        <a:ext cx="2015050" cy="1359168"/>
      </dsp:txXfrm>
    </dsp:sp>
    <dsp:sp modelId="{B1EAB261-F33C-428A-8CD1-4714E05AEDD7}">
      <dsp:nvSpPr>
        <dsp:cNvPr id="0" name=""/>
        <dsp:cNvSpPr/>
      </dsp:nvSpPr>
      <dsp:spPr>
        <a:xfrm>
          <a:off x="533408" y="3962394"/>
          <a:ext cx="2160679" cy="128381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EAC Resources </a:t>
          </a:r>
          <a:r>
            <a:rPr lang="en-US" sz="1600" b="0" i="1" kern="1200" dirty="0" smtClean="0">
              <a:solidFill>
                <a:schemeClr val="bg1"/>
              </a:solidFill>
            </a:rPr>
            <a:t>(cases, exercises, modules, etc.)</a:t>
          </a:r>
          <a:endParaRPr lang="en-US" sz="1600" b="0" i="1" kern="1200" dirty="0">
            <a:solidFill>
              <a:schemeClr val="bg1"/>
            </a:solidFill>
          </a:endParaRPr>
        </a:p>
      </dsp:txBody>
      <dsp:txXfrm>
        <a:off x="533408" y="3962394"/>
        <a:ext cx="2160679" cy="1283818"/>
      </dsp:txXfrm>
    </dsp:sp>
    <dsp:sp modelId="{2F871A10-83A8-474E-ABF5-589C57E8463A}">
      <dsp:nvSpPr>
        <dsp:cNvPr id="0" name=""/>
        <dsp:cNvSpPr/>
      </dsp:nvSpPr>
      <dsp:spPr>
        <a:xfrm>
          <a:off x="99673" y="1599999"/>
          <a:ext cx="2139543" cy="1231417"/>
        </a:xfrm>
        <a:prstGeom prst="ellipse">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Faculty Development Workshops</a:t>
          </a:r>
          <a:endParaRPr lang="en-US" sz="1600" b="1" kern="1200" dirty="0">
            <a:solidFill>
              <a:schemeClr val="bg1"/>
            </a:solidFill>
          </a:endParaRPr>
        </a:p>
      </dsp:txBody>
      <dsp:txXfrm>
        <a:off x="99673" y="1599999"/>
        <a:ext cx="2139543" cy="123141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defTabSz="928688">
              <a:defRPr sz="1200" smtClean="0">
                <a:latin typeface="Times New Roman" pitchFamily="18" charset="0"/>
              </a:defRPr>
            </a:lvl1pPr>
          </a:lstStyle>
          <a:p>
            <a:pPr>
              <a:defRPr/>
            </a:pPr>
            <a:endParaRPr lang="en-US" dirty="0"/>
          </a:p>
        </p:txBody>
      </p:sp>
      <p:sp>
        <p:nvSpPr>
          <p:cNvPr id="90115" name="Rectangle 3"/>
          <p:cNvSpPr>
            <a:spLocks noGrp="1" noChangeArrowheads="1"/>
          </p:cNvSpPr>
          <p:nvPr>
            <p:ph type="dt" sz="quarter" idx="1"/>
          </p:nvPr>
        </p:nvSpPr>
        <p:spPr bwMode="auto">
          <a:xfrm>
            <a:off x="395605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r" defTabSz="928688">
              <a:defRPr sz="1200" smtClean="0">
                <a:latin typeface="Times New Roman" pitchFamily="18" charset="0"/>
              </a:defRPr>
            </a:lvl1pPr>
          </a:lstStyle>
          <a:p>
            <a:pPr>
              <a:defRPr/>
            </a:pPr>
            <a:endParaRPr lang="en-US" dirty="0"/>
          </a:p>
        </p:txBody>
      </p:sp>
      <p:sp>
        <p:nvSpPr>
          <p:cNvPr id="90116" name="Rectangle 4"/>
          <p:cNvSpPr>
            <a:spLocks noGrp="1" noChangeArrowheads="1"/>
          </p:cNvSpPr>
          <p:nvPr>
            <p:ph type="ftr" sz="quarter" idx="2"/>
          </p:nvPr>
        </p:nvSpPr>
        <p:spPr bwMode="auto">
          <a:xfrm>
            <a:off x="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defTabSz="928688">
              <a:defRPr sz="1200" smtClean="0">
                <a:latin typeface="Times New Roman" pitchFamily="18" charset="0"/>
              </a:defRPr>
            </a:lvl1pPr>
          </a:lstStyle>
          <a:p>
            <a:pPr>
              <a:defRPr/>
            </a:pPr>
            <a:endParaRPr lang="en-US" dirty="0"/>
          </a:p>
        </p:txBody>
      </p:sp>
      <p:sp>
        <p:nvSpPr>
          <p:cNvPr id="90117" name="Rectangle 5"/>
          <p:cNvSpPr>
            <a:spLocks noGrp="1" noChangeArrowheads="1"/>
          </p:cNvSpPr>
          <p:nvPr>
            <p:ph type="sldNum" sz="quarter" idx="3"/>
          </p:nvPr>
        </p:nvSpPr>
        <p:spPr bwMode="auto">
          <a:xfrm>
            <a:off x="395605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r" defTabSz="928688">
              <a:defRPr sz="1200" smtClean="0">
                <a:latin typeface="Times New Roman" pitchFamily="18" charset="0"/>
              </a:defRPr>
            </a:lvl1pPr>
          </a:lstStyle>
          <a:p>
            <a:pPr>
              <a:defRPr/>
            </a:pPr>
            <a:fld id="{C548E708-66A7-4276-B6D3-D6B67DF033B3}"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defTabSz="928688">
              <a:defRPr sz="1200" smtClean="0">
                <a:latin typeface="Times New Roman" pitchFamily="18" charset="0"/>
              </a:defRPr>
            </a:lvl1pPr>
          </a:lstStyle>
          <a:p>
            <a:pPr>
              <a:defRPr/>
            </a:pPr>
            <a:endParaRPr lang="en-US" dirty="0"/>
          </a:p>
        </p:txBody>
      </p:sp>
      <p:sp>
        <p:nvSpPr>
          <p:cNvPr id="94211" name="Rectangle 3"/>
          <p:cNvSpPr>
            <a:spLocks noGrp="1" noChangeArrowheads="1"/>
          </p:cNvSpPr>
          <p:nvPr>
            <p:ph type="dt" idx="1"/>
          </p:nvPr>
        </p:nvSpPr>
        <p:spPr bwMode="auto">
          <a:xfrm>
            <a:off x="3956050" y="0"/>
            <a:ext cx="3027363" cy="4635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lvl1pPr algn="r" defTabSz="928688">
              <a:defRPr sz="1200" smtClean="0">
                <a:latin typeface="Times New Roman" pitchFamily="18" charset="0"/>
              </a:defRPr>
            </a:lvl1pPr>
          </a:lstStyle>
          <a:p>
            <a:pPr>
              <a:defRPr/>
            </a:pPr>
            <a:endParaRPr lang="en-US" dirty="0"/>
          </a:p>
        </p:txBody>
      </p:sp>
      <p:sp>
        <p:nvSpPr>
          <p:cNvPr id="48132" name="Rectangle 4"/>
          <p:cNvSpPr>
            <a:spLocks noGrp="1" noRot="1" noChangeAspect="1" noChangeArrowheads="1" noTextEdit="1"/>
          </p:cNvSpPr>
          <p:nvPr>
            <p:ph type="sldImg" idx="2"/>
          </p:nvPr>
        </p:nvSpPr>
        <p:spPr bwMode="auto">
          <a:xfrm>
            <a:off x="1174750" y="695325"/>
            <a:ext cx="4635500" cy="3476625"/>
          </a:xfrm>
          <a:prstGeom prst="rect">
            <a:avLst/>
          </a:prstGeom>
          <a:noFill/>
          <a:ln w="9525">
            <a:solidFill>
              <a:srgbClr val="000000"/>
            </a:solidFill>
            <a:miter lim="800000"/>
            <a:headEnd/>
            <a:tailEnd/>
          </a:ln>
        </p:spPr>
      </p:sp>
      <p:sp>
        <p:nvSpPr>
          <p:cNvPr id="94213" name="Rectangle 5"/>
          <p:cNvSpPr>
            <a:spLocks noGrp="1" noChangeArrowheads="1"/>
          </p:cNvSpPr>
          <p:nvPr>
            <p:ph type="body" sz="quarter" idx="3"/>
          </p:nvPr>
        </p:nvSpPr>
        <p:spPr bwMode="auto">
          <a:xfrm>
            <a:off x="698500" y="4403725"/>
            <a:ext cx="5588000" cy="4171950"/>
          </a:xfrm>
          <a:prstGeom prst="rect">
            <a:avLst/>
          </a:prstGeom>
          <a:noFill/>
          <a:ln w="9525">
            <a:noFill/>
            <a:miter lim="800000"/>
            <a:headEnd/>
            <a:tailEnd/>
          </a:ln>
          <a:effectLst/>
        </p:spPr>
        <p:txBody>
          <a:bodyPr vert="horz" wrap="square" lIns="92885" tIns="46442" rIns="92885" bIns="4644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4214" name="Rectangle 6"/>
          <p:cNvSpPr>
            <a:spLocks noGrp="1" noChangeArrowheads="1"/>
          </p:cNvSpPr>
          <p:nvPr>
            <p:ph type="ftr" sz="quarter" idx="4"/>
          </p:nvPr>
        </p:nvSpPr>
        <p:spPr bwMode="auto">
          <a:xfrm>
            <a:off x="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defTabSz="928688">
              <a:defRPr sz="1200" smtClean="0">
                <a:latin typeface="Times New Roman" pitchFamily="18" charset="0"/>
              </a:defRPr>
            </a:lvl1pPr>
          </a:lstStyle>
          <a:p>
            <a:pPr>
              <a:defRPr/>
            </a:pPr>
            <a:endParaRPr lang="en-US" dirty="0"/>
          </a:p>
        </p:txBody>
      </p:sp>
      <p:sp>
        <p:nvSpPr>
          <p:cNvPr id="94215" name="Rectangle 7"/>
          <p:cNvSpPr>
            <a:spLocks noGrp="1" noChangeArrowheads="1"/>
          </p:cNvSpPr>
          <p:nvPr>
            <p:ph type="sldNum" sz="quarter" idx="5"/>
          </p:nvPr>
        </p:nvSpPr>
        <p:spPr bwMode="auto">
          <a:xfrm>
            <a:off x="3956050" y="8805863"/>
            <a:ext cx="3027363" cy="463550"/>
          </a:xfrm>
          <a:prstGeom prst="rect">
            <a:avLst/>
          </a:prstGeom>
          <a:noFill/>
          <a:ln w="9525">
            <a:noFill/>
            <a:miter lim="800000"/>
            <a:headEnd/>
            <a:tailEnd/>
          </a:ln>
          <a:effectLst/>
        </p:spPr>
        <p:txBody>
          <a:bodyPr vert="horz" wrap="square" lIns="92885" tIns="46442" rIns="92885" bIns="46442" numCol="1" anchor="b" anchorCtr="0" compatLnSpc="1">
            <a:prstTxWarp prst="textNoShape">
              <a:avLst/>
            </a:prstTxWarp>
          </a:bodyPr>
          <a:lstStyle>
            <a:lvl1pPr algn="r" defTabSz="928688">
              <a:defRPr sz="1200" smtClean="0">
                <a:latin typeface="Times New Roman" pitchFamily="18" charset="0"/>
              </a:defRPr>
            </a:lvl1pPr>
          </a:lstStyle>
          <a:p>
            <a:pPr>
              <a:defRPr/>
            </a:pPr>
            <a:fld id="{D54BDE9E-66D2-43A1-BEE4-FFC4C344387D}"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76338" y="695325"/>
            <a:ext cx="4637087" cy="3476625"/>
          </a:xfrm>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21</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22</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76338" y="695325"/>
            <a:ext cx="4637087" cy="3476625"/>
          </a:xfrm>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24</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A06B27-2082-4BB2-8B7F-F80E80E9FBDC}" type="slidenum">
              <a:rPr lang="en-US"/>
              <a:pPr/>
              <a:t>25</a:t>
            </a:fld>
            <a:endParaRPr lang="en-US" dirty="0"/>
          </a:p>
        </p:txBody>
      </p:sp>
      <p:sp>
        <p:nvSpPr>
          <p:cNvPr id="61442" name="Rectangle 2"/>
          <p:cNvSpPr>
            <a:spLocks noGrp="1" noRot="1" noChangeAspect="1" noChangeArrowheads="1" noTextEdit="1"/>
          </p:cNvSpPr>
          <p:nvPr>
            <p:ph type="sldImg"/>
          </p:nvPr>
        </p:nvSpPr>
        <p:spPr>
          <a:xfrm>
            <a:off x="1176338" y="695325"/>
            <a:ext cx="4635500" cy="3476625"/>
          </a:xfrm>
          <a:ln/>
        </p:spPr>
      </p:sp>
      <p:sp>
        <p:nvSpPr>
          <p:cNvPr id="61443" name="Rectangle 3"/>
          <p:cNvSpPr>
            <a:spLocks noGrp="1" noChangeArrowheads="1"/>
          </p:cNvSpPr>
          <p:nvPr>
            <p:ph type="body" idx="1"/>
          </p:nvPr>
        </p:nvSpPr>
        <p:spPr>
          <a:xfrm>
            <a:off x="931334" y="4403725"/>
            <a:ext cx="5122333" cy="4171950"/>
          </a:xfrm>
        </p:spPr>
        <p:txBody>
          <a:bodyPr/>
          <a:lstStyle/>
          <a:p>
            <a:r>
              <a:rPr lang="en-US" dirty="0"/>
              <a:t>Simon (quoted by Pinkus et al): “in the decision making situations of real life, a course of action, to be acceptable, must satisfy a whole set of requirements, or constraints.” 82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26</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28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76338" y="695325"/>
            <a:ext cx="4637087" cy="3476625"/>
          </a:xfrm>
          <a:solidFill>
            <a:srgbClr val="FFFFFF"/>
          </a:solidFill>
          <a:ln/>
        </p:spPr>
      </p:sp>
      <p:sp>
        <p:nvSpPr>
          <p:cNvPr id="235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PR" dirty="0" smtClean="0"/>
          </a:p>
        </p:txBody>
      </p:sp>
      <p:sp>
        <p:nvSpPr>
          <p:cNvPr id="14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C586ED-BC22-4625-A267-0670506A0F88}" type="slidenum">
              <a:rPr lang="es-PR" smtClean="0"/>
              <a:pPr fontAlgn="base">
                <a:spcBef>
                  <a:spcPct val="0"/>
                </a:spcBef>
                <a:spcAft>
                  <a:spcPct val="0"/>
                </a:spcAft>
                <a:defRPr/>
              </a:pPr>
              <a:t>30</a:t>
            </a:fld>
            <a:endParaRPr lang="es-PR" dirty="0" smtClean="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A4A5EDA0-7BB6-4EFA-A164-DBC8D32A2F91}" type="slidenum">
              <a:rPr lang="es-PR" smtClean="0"/>
              <a:pPr>
                <a:defRPr/>
              </a:pPr>
              <a:t>31</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4DBA0E59-1B5B-4690-A9A9-DC7623B40B32}" type="slidenum">
              <a:rPr lang="es-PR" smtClean="0"/>
              <a:pPr>
                <a:defRPr/>
              </a:pPr>
              <a:t>32</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FD6A1FBC-4967-4FD5-9FC1-E461BD2ACB3A}" type="slidenum">
              <a:rPr lang="es-PR" smtClean="0"/>
              <a:pPr>
                <a:defRPr/>
              </a:pPr>
              <a:t>33</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F8C8CE7D-7B40-4EAB-A201-F8843D89701D}" type="slidenum">
              <a:rPr lang="es-PR" smtClean="0"/>
              <a:pPr>
                <a:defRPr/>
              </a:pPr>
              <a:t>34</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p:spPr>
      </p:sp>
      <p:sp>
        <p:nvSpPr>
          <p:cNvPr id="35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9C206EA8-2E52-480C-A380-0EC8BDFF42D5}" type="slidenum">
              <a:rPr lang="es-PR" smtClean="0"/>
              <a:pPr>
                <a:defRPr/>
              </a:pPr>
              <a:t>35</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R" dirty="0" smtClean="0"/>
          </a:p>
        </p:txBody>
      </p:sp>
      <p:sp>
        <p:nvSpPr>
          <p:cNvPr id="4" name="Footer Placeholder 3"/>
          <p:cNvSpPr>
            <a:spLocks noGrp="1"/>
          </p:cNvSpPr>
          <p:nvPr>
            <p:ph type="ftr" sz="quarter" idx="4"/>
          </p:nvPr>
        </p:nvSpPr>
        <p:spPr/>
        <p:txBody>
          <a:bodyPr/>
          <a:lstStyle/>
          <a:p>
            <a:pPr>
              <a:defRPr/>
            </a:pPr>
            <a:r>
              <a:rPr lang="es-PR" dirty="0" smtClean="0"/>
              <a:t>Aury M. Curbelo-PhD-acurbelo@uprm.edu</a:t>
            </a:r>
            <a:endParaRPr lang="es-PR" dirty="0"/>
          </a:p>
        </p:txBody>
      </p:sp>
      <p:sp>
        <p:nvSpPr>
          <p:cNvPr id="5" name="Slide Number Placeholder 4"/>
          <p:cNvSpPr>
            <a:spLocks noGrp="1"/>
          </p:cNvSpPr>
          <p:nvPr>
            <p:ph type="sldNum" sz="quarter" idx="5"/>
          </p:nvPr>
        </p:nvSpPr>
        <p:spPr/>
        <p:txBody>
          <a:bodyPr/>
          <a:lstStyle/>
          <a:p>
            <a:pPr>
              <a:defRPr/>
            </a:pPr>
            <a:fld id="{EA7FBC15-4FE3-43B9-A638-56879D46B1A0}" type="slidenum">
              <a:rPr lang="es-PR" smtClean="0"/>
              <a:pPr>
                <a:defRPr/>
              </a:pPr>
              <a:t>36</a:t>
            </a:fld>
            <a:endParaRPr lang="es-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3C2D48D4-96A8-46D5-BA63-7CA1AB6DDDD7}" type="slidenum">
              <a:rPr lang="es-PR" smtClean="0"/>
              <a:pPr>
                <a:defRPr/>
              </a:pPr>
              <a:t>37</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R" dirty="0" smtClean="0"/>
          </a:p>
        </p:txBody>
      </p:sp>
      <p:sp>
        <p:nvSpPr>
          <p:cNvPr id="4" name="Footer Placeholder 3"/>
          <p:cNvSpPr>
            <a:spLocks noGrp="1"/>
          </p:cNvSpPr>
          <p:nvPr>
            <p:ph type="ftr" sz="quarter" idx="4"/>
          </p:nvPr>
        </p:nvSpPr>
        <p:spPr/>
        <p:txBody>
          <a:bodyPr/>
          <a:lstStyle/>
          <a:p>
            <a:pPr>
              <a:defRPr/>
            </a:pPr>
            <a:r>
              <a:rPr lang="es-PR" dirty="0" smtClean="0"/>
              <a:t>Aury M. Curbelo-PhD-acurbelo@uprm.edu</a:t>
            </a:r>
            <a:endParaRPr lang="es-PR" dirty="0"/>
          </a:p>
        </p:txBody>
      </p:sp>
      <p:sp>
        <p:nvSpPr>
          <p:cNvPr id="5" name="Slide Number Placeholder 4"/>
          <p:cNvSpPr>
            <a:spLocks noGrp="1"/>
          </p:cNvSpPr>
          <p:nvPr>
            <p:ph type="sldNum" sz="quarter" idx="5"/>
          </p:nvPr>
        </p:nvSpPr>
        <p:spPr/>
        <p:txBody>
          <a:bodyPr/>
          <a:lstStyle/>
          <a:p>
            <a:pPr>
              <a:defRPr/>
            </a:pPr>
            <a:fld id="{4F8632D1-EE68-4E3A-8A36-9FFD0D89A98C}" type="slidenum">
              <a:rPr lang="es-PR" smtClean="0"/>
              <a:pPr>
                <a:defRPr/>
              </a:pPr>
              <a:t>38</a:t>
            </a:fld>
            <a:endParaRPr lang="es-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E417F9DB-7828-446C-851B-725017331374}" type="slidenum">
              <a:rPr lang="es-PR" smtClean="0"/>
              <a:pPr>
                <a:defRPr/>
              </a:pPr>
              <a:t>39</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R" dirty="0" smtClean="0"/>
          </a:p>
        </p:txBody>
      </p:sp>
      <p:sp>
        <p:nvSpPr>
          <p:cNvPr id="4" name="Footer Placeholder 3"/>
          <p:cNvSpPr>
            <a:spLocks noGrp="1"/>
          </p:cNvSpPr>
          <p:nvPr>
            <p:ph type="ftr" sz="quarter" idx="4"/>
          </p:nvPr>
        </p:nvSpPr>
        <p:spPr/>
        <p:txBody>
          <a:bodyPr/>
          <a:lstStyle/>
          <a:p>
            <a:pPr>
              <a:defRPr/>
            </a:pPr>
            <a:r>
              <a:rPr lang="es-PR" dirty="0" smtClean="0"/>
              <a:t>Aury M. Curbelo-PhD-acurbelo@uprm.edu</a:t>
            </a:r>
            <a:endParaRPr lang="es-PR" dirty="0"/>
          </a:p>
        </p:txBody>
      </p:sp>
      <p:sp>
        <p:nvSpPr>
          <p:cNvPr id="5" name="Slide Number Placeholder 4"/>
          <p:cNvSpPr>
            <a:spLocks noGrp="1"/>
          </p:cNvSpPr>
          <p:nvPr>
            <p:ph type="sldNum" sz="quarter" idx="5"/>
          </p:nvPr>
        </p:nvSpPr>
        <p:spPr/>
        <p:txBody>
          <a:bodyPr/>
          <a:lstStyle/>
          <a:p>
            <a:pPr>
              <a:defRPr/>
            </a:pPr>
            <a:fld id="{CD775F29-4C34-49FE-81B5-5A52083C91D6}" type="slidenum">
              <a:rPr lang="es-PR" smtClean="0"/>
              <a:pPr>
                <a:defRPr/>
              </a:pPr>
              <a:t>40</a:t>
            </a:fld>
            <a:endParaRPr lang="es-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53544335-4321-48E1-8C6D-71A8450F0100}" type="slidenum">
              <a:rPr lang="es-PR" smtClean="0"/>
              <a:pPr>
                <a:defRPr/>
              </a:pPr>
              <a:t>41</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D7945985-5641-4732-8EC6-78774044801F}" type="slidenum">
              <a:rPr lang="es-PR" smtClean="0"/>
              <a:pPr>
                <a:defRPr/>
              </a:pPr>
              <a:t>42</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62543A13-911D-4E36-BA31-6331DD57A95E}" type="slidenum">
              <a:rPr lang="es-PR" smtClean="0"/>
              <a:pPr>
                <a:defRPr/>
              </a:pPr>
              <a:t>43</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EA811F5E-A290-457A-98FE-FA07748E61BF}" type="slidenum">
              <a:rPr lang="es-PR" smtClean="0"/>
              <a:pPr>
                <a:defRPr/>
              </a:pPr>
              <a:t>44</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R" dirty="0" smtClean="0"/>
          </a:p>
        </p:txBody>
      </p:sp>
      <p:sp>
        <p:nvSpPr>
          <p:cNvPr id="4" name="Footer Placeholder 3"/>
          <p:cNvSpPr>
            <a:spLocks noGrp="1"/>
          </p:cNvSpPr>
          <p:nvPr>
            <p:ph type="ftr" sz="quarter" idx="4"/>
          </p:nvPr>
        </p:nvSpPr>
        <p:spPr/>
        <p:txBody>
          <a:bodyPr/>
          <a:lstStyle/>
          <a:p>
            <a:pPr>
              <a:defRPr/>
            </a:pPr>
            <a:r>
              <a:rPr lang="es-PR" dirty="0" smtClean="0"/>
              <a:t>Aury M. Curbelo-PhD-acurbelo@uprm.edu</a:t>
            </a:r>
            <a:endParaRPr lang="es-PR" dirty="0"/>
          </a:p>
        </p:txBody>
      </p:sp>
      <p:sp>
        <p:nvSpPr>
          <p:cNvPr id="5" name="Slide Number Placeholder 4"/>
          <p:cNvSpPr>
            <a:spLocks noGrp="1"/>
          </p:cNvSpPr>
          <p:nvPr>
            <p:ph type="sldNum" sz="quarter" idx="5"/>
          </p:nvPr>
        </p:nvSpPr>
        <p:spPr/>
        <p:txBody>
          <a:bodyPr/>
          <a:lstStyle/>
          <a:p>
            <a:pPr>
              <a:defRPr/>
            </a:pPr>
            <a:fld id="{248FE491-66DF-4B0F-BF0E-45ADCA1FEEDA}" type="slidenum">
              <a:rPr lang="es-PR" smtClean="0"/>
              <a:pPr>
                <a:defRPr/>
              </a:pPr>
              <a:t>45</a:t>
            </a:fld>
            <a:endParaRPr lang="es-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A863D5E5-671E-4FD7-BE7E-8946F4DF0F63}" type="slidenum">
              <a:rPr lang="es-PR" smtClean="0"/>
              <a:pPr>
                <a:defRPr/>
              </a:pPr>
              <a:t>46</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C740BA65-D0B5-46B1-A6DB-7973218842D0}" type="slidenum">
              <a:rPr lang="es-PR" smtClean="0"/>
              <a:pPr>
                <a:defRPr/>
              </a:pPr>
              <a:t>47</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48</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s-PR" dirty="0" smtClean="0"/>
          </a:p>
        </p:txBody>
      </p:sp>
      <p:sp>
        <p:nvSpPr>
          <p:cNvPr id="4" name="Slide Number Placeholder 3"/>
          <p:cNvSpPr>
            <a:spLocks noGrp="1"/>
          </p:cNvSpPr>
          <p:nvPr>
            <p:ph type="sldNum" sz="quarter" idx="5"/>
          </p:nvPr>
        </p:nvSpPr>
        <p:spPr/>
        <p:txBody>
          <a:bodyPr/>
          <a:lstStyle/>
          <a:p>
            <a:pPr>
              <a:defRPr/>
            </a:pPr>
            <a:fld id="{76742687-83E3-4008-90A9-73ED9F70DE84}" type="slidenum">
              <a:rPr lang="es-PR" smtClean="0"/>
              <a:pPr>
                <a:defRPr/>
              </a:pPr>
              <a:t>49</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PR" dirty="0" smtClean="0"/>
          </a:p>
        </p:txBody>
      </p:sp>
      <p:sp>
        <p:nvSpPr>
          <p:cNvPr id="4" name="Slide Number Placeholder 3"/>
          <p:cNvSpPr>
            <a:spLocks noGrp="1"/>
          </p:cNvSpPr>
          <p:nvPr>
            <p:ph type="sldNum" sz="quarter" idx="5"/>
          </p:nvPr>
        </p:nvSpPr>
        <p:spPr/>
        <p:txBody>
          <a:bodyPr/>
          <a:lstStyle/>
          <a:p>
            <a:pPr>
              <a:defRPr/>
            </a:pPr>
            <a:fld id="{775EB27F-FBCA-4F49-A474-86526CC0F058}" type="slidenum">
              <a:rPr lang="es-PR" smtClean="0"/>
              <a:pPr>
                <a:defRPr/>
              </a:pPr>
              <a:t>50</a:t>
            </a:fld>
            <a:endParaRPr lang="es-PR" dirty="0"/>
          </a:p>
        </p:txBody>
      </p:sp>
      <p:sp>
        <p:nvSpPr>
          <p:cNvPr id="5" name="Footer Placeholder 4"/>
          <p:cNvSpPr>
            <a:spLocks noGrp="1"/>
          </p:cNvSpPr>
          <p:nvPr>
            <p:ph type="ftr" sz="quarter" idx="4"/>
          </p:nvPr>
        </p:nvSpPr>
        <p:spPr/>
        <p:txBody>
          <a:bodyPr/>
          <a:lstStyle/>
          <a:p>
            <a:pPr>
              <a:defRPr/>
            </a:pPr>
            <a:r>
              <a:rPr lang="es-PR" dirty="0"/>
              <a:t>Aury M. Curbelo-PhD-acurbelo@uprm.edu</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51</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52</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53</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54</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55</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56</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57</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61</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62</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63</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64</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65</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66</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67</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68</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69</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8</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71</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72</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75</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54BDE9E-66D2-43A1-BEE4-FFC4C344387D}" type="slidenum">
              <a:rPr lang="en-US" smtClean="0"/>
              <a:pPr>
                <a:defRPr/>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a:defRPr/>
            </a:pPr>
            <a:r>
              <a:rPr lang="en-US" smtClean="0"/>
              <a:t>EAC Toolkit - 10/23/09</a:t>
            </a:r>
            <a:endParaRPr lang="en-US" dirty="0"/>
          </a:p>
        </p:txBody>
      </p:sp>
      <p:sp>
        <p:nvSpPr>
          <p:cNvPr id="19" name="Footer Placeholder 18"/>
          <p:cNvSpPr>
            <a:spLocks noGrp="1"/>
          </p:cNvSpPr>
          <p:nvPr>
            <p:ph type="ftr" sz="quarter" idx="11"/>
          </p:nvPr>
        </p:nvSpPr>
        <p:spPr/>
        <p:txBody>
          <a:bodyPr/>
          <a:lstStyle/>
          <a:p>
            <a:pPr>
              <a:defRPr/>
            </a:pPr>
            <a:r>
              <a:rPr lang="pt-BR" smtClean="0"/>
              <a:t>(c) 2009  Cruz, Curbelo, Frey &amp; Sanchez</a:t>
            </a:r>
            <a:endParaRPr lang="en-US" dirty="0"/>
          </a:p>
        </p:txBody>
      </p:sp>
      <p:sp>
        <p:nvSpPr>
          <p:cNvPr id="27" name="Slide Number Placeholder 26"/>
          <p:cNvSpPr>
            <a:spLocks noGrp="1"/>
          </p:cNvSpPr>
          <p:nvPr>
            <p:ph type="sldNum" sz="quarter" idx="12"/>
          </p:nvPr>
        </p:nvSpPr>
        <p:spPr/>
        <p:txBody>
          <a:bodyPr/>
          <a:lstStyle/>
          <a:p>
            <a:pPr>
              <a:defRPr/>
            </a:pPr>
            <a:fld id="{917EB434-C7DF-4A08-A1B0-0CBE7EC64885}" type="slidenum">
              <a:rPr lang="en-US" smtClean="0"/>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9A3E1031-37D7-4BED-8A2A-10CBF4DBD22A}"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867A25D5-3390-425D-86B0-BF4B2F7B1860}"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5" name="Rectangle 4"/>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6" name="Rectangle 5"/>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7" name="Rectangle 6"/>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0" name="Rectangle 9"/>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1" name="Rectangle 10"/>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2" name="Rectangle 11"/>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3" name="Rectangle 12"/>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4" name="Rectangle 13"/>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en-US" smtClean="0"/>
              <a:t>Click to edit Master title style</a:t>
            </a:r>
            <a:endParaRPr lang="en-US"/>
          </a:p>
        </p:txBody>
      </p:sp>
      <p:sp>
        <p:nvSpPr>
          <p:cNvPr id="9" name="Subtitle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5" name="Date Placeholder 27"/>
          <p:cNvSpPr>
            <a:spLocks noGrp="1"/>
          </p:cNvSpPr>
          <p:nvPr>
            <p:ph type="dt" sz="half" idx="10"/>
          </p:nvPr>
        </p:nvSpPr>
        <p:spPr/>
        <p:txBody>
          <a:bodyPr/>
          <a:lstStyle>
            <a:lvl1pPr>
              <a:defRPr/>
            </a:lvl1pPr>
            <a:extLst/>
          </a:lstStyle>
          <a:p>
            <a:pPr>
              <a:defRPr/>
            </a:pPr>
            <a:r>
              <a:rPr lang="en-US" smtClean="0"/>
              <a:t>EAC Toolkit - 10/23/09</a:t>
            </a:r>
            <a:endParaRPr lang="es-PR" dirty="0"/>
          </a:p>
        </p:txBody>
      </p:sp>
      <p:sp>
        <p:nvSpPr>
          <p:cNvPr id="16" name="Footer Placeholder 16"/>
          <p:cNvSpPr>
            <a:spLocks noGrp="1"/>
          </p:cNvSpPr>
          <p:nvPr>
            <p:ph type="ftr" sz="quarter" idx="11"/>
          </p:nvPr>
        </p:nvSpPr>
        <p:spPr/>
        <p:txBody>
          <a:bodyPr/>
          <a:lstStyle>
            <a:lvl1pPr>
              <a:defRPr/>
            </a:lvl1pPr>
            <a:extLst/>
          </a:lstStyle>
          <a:p>
            <a:pPr>
              <a:defRPr/>
            </a:pPr>
            <a:r>
              <a:rPr lang="pt-BR" smtClean="0"/>
              <a:t>(c) 2009  Cruz, Curbelo, Frey &amp; Sanchez</a:t>
            </a:r>
            <a:endParaRPr lang="es-PR" dirty="0"/>
          </a:p>
        </p:txBody>
      </p:sp>
      <p:sp>
        <p:nvSpPr>
          <p:cNvPr id="17" name="Slide Number Placeholder 28"/>
          <p:cNvSpPr>
            <a:spLocks noGrp="1"/>
          </p:cNvSpPr>
          <p:nvPr>
            <p:ph type="sldNum" sz="quarter" idx="12"/>
          </p:nvPr>
        </p:nvSpPr>
        <p:spPr/>
        <p:txBody>
          <a:bodyPr/>
          <a:lstStyle>
            <a:lvl1pPr>
              <a:defRPr/>
            </a:lvl1pPr>
            <a:extLst/>
          </a:lstStyle>
          <a:p>
            <a:pPr>
              <a:defRPr/>
            </a:pPr>
            <a:fld id="{0281FD00-EC2F-4D4C-9043-58470337121C}" type="slidenum">
              <a:rPr lang="es-PR"/>
              <a:pPr>
                <a:defRPr/>
              </a:pPr>
              <a:t>‹#›</a:t>
            </a:fld>
            <a:endParaRPr lang="es-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r>
              <a:rPr lang="en-US" smtClean="0"/>
              <a:t>EAC Toolkit - 10/23/09</a:t>
            </a:r>
            <a:endParaRPr lang="es-PR" dirty="0"/>
          </a:p>
        </p:txBody>
      </p:sp>
      <p:sp>
        <p:nvSpPr>
          <p:cNvPr id="5" name="Footer Placeholder 2"/>
          <p:cNvSpPr>
            <a:spLocks noGrp="1"/>
          </p:cNvSpPr>
          <p:nvPr>
            <p:ph type="ftr" sz="quarter" idx="11"/>
          </p:nvPr>
        </p:nvSpPr>
        <p:spPr/>
        <p:txBody>
          <a:bodyPr/>
          <a:lstStyle>
            <a:lvl1pPr>
              <a:defRPr/>
            </a:lvl1pPr>
          </a:lstStyle>
          <a:p>
            <a:pPr>
              <a:defRPr/>
            </a:pPr>
            <a:r>
              <a:rPr lang="pt-BR" smtClean="0"/>
              <a:t>(c) 2009  Cruz, Curbelo, Frey &amp; Sanchez</a:t>
            </a:r>
            <a:endParaRPr lang="es-PR" dirty="0"/>
          </a:p>
        </p:txBody>
      </p:sp>
      <p:sp>
        <p:nvSpPr>
          <p:cNvPr id="6" name="Slide Number Placeholder 22"/>
          <p:cNvSpPr>
            <a:spLocks noGrp="1"/>
          </p:cNvSpPr>
          <p:nvPr>
            <p:ph type="sldNum" sz="quarter" idx="12"/>
          </p:nvPr>
        </p:nvSpPr>
        <p:spPr/>
        <p:txBody>
          <a:bodyPr/>
          <a:lstStyle>
            <a:lvl1pPr>
              <a:defRPr/>
            </a:lvl1pPr>
          </a:lstStyle>
          <a:p>
            <a:pPr>
              <a:defRPr/>
            </a:pPr>
            <a:fld id="{46DF914D-9D3E-4F4D-AAE5-FA426A83C1EB}" type="slidenum">
              <a:rPr lang="es-PR"/>
              <a:pPr>
                <a:defRPr/>
              </a:pPr>
              <a:t>‹#›</a:t>
            </a:fld>
            <a:endParaRPr lang="es-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r>
              <a:rPr lang="en-US" smtClean="0"/>
              <a:t>EAC Toolkit - 10/23/09</a:t>
            </a:r>
            <a:endParaRPr lang="es-PR" dirty="0"/>
          </a:p>
        </p:txBody>
      </p:sp>
      <p:sp>
        <p:nvSpPr>
          <p:cNvPr id="4" name="Footer Placeholder 2"/>
          <p:cNvSpPr>
            <a:spLocks noGrp="1"/>
          </p:cNvSpPr>
          <p:nvPr>
            <p:ph type="ftr" sz="quarter" idx="11"/>
          </p:nvPr>
        </p:nvSpPr>
        <p:spPr/>
        <p:txBody>
          <a:bodyPr/>
          <a:lstStyle>
            <a:lvl1pPr>
              <a:defRPr/>
            </a:lvl1pPr>
          </a:lstStyle>
          <a:p>
            <a:pPr>
              <a:defRPr/>
            </a:pPr>
            <a:r>
              <a:rPr lang="pt-BR" smtClean="0"/>
              <a:t>(c) 2009  Cruz, Curbelo, Frey &amp; Sanchez</a:t>
            </a:r>
            <a:endParaRPr lang="es-PR" dirty="0"/>
          </a:p>
        </p:txBody>
      </p:sp>
      <p:sp>
        <p:nvSpPr>
          <p:cNvPr id="5" name="Slide Number Placeholder 22"/>
          <p:cNvSpPr>
            <a:spLocks noGrp="1"/>
          </p:cNvSpPr>
          <p:nvPr>
            <p:ph type="sldNum" sz="quarter" idx="12"/>
          </p:nvPr>
        </p:nvSpPr>
        <p:spPr/>
        <p:txBody>
          <a:bodyPr/>
          <a:lstStyle>
            <a:lvl1pPr>
              <a:defRPr/>
            </a:lvl1pPr>
          </a:lstStyle>
          <a:p>
            <a:pPr>
              <a:defRPr/>
            </a:pPr>
            <a:fld id="{844B2E0F-11EE-4887-B106-F9A820470E35}" type="slidenum">
              <a:rPr lang="es-PR"/>
              <a:pPr>
                <a:defRPr/>
              </a:pPr>
              <a:t>‹#›</a:t>
            </a:fld>
            <a:endParaRPr lang="es-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lvl1pPr>
              <a:defRPr sz="1100"/>
            </a:lvl1p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lvl1pPr>
              <a:defRPr sz="1100"/>
            </a:lvl1p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lvl1pPr>
              <a:defRPr sz="1100"/>
            </a:lvl1pPr>
          </a:lstStyle>
          <a:p>
            <a:pPr>
              <a:defRPr/>
            </a:pPr>
            <a:fld id="{7F9B4C5F-1D2F-44F3-A4D7-8151FEB73175}"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39E3658E-BC05-4314-A805-206324416FC0}" type="slidenum">
              <a:rPr lang="en-US" smtClean="0"/>
              <a:pPr>
                <a:defRPr/>
              </a:pPr>
              <a:t>‹#›</a:t>
            </a:fld>
            <a:endParaRPr lang="en-US" dirty="0"/>
          </a:p>
        </p:txBody>
      </p:sp>
    </p:spTree>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r>
              <a:rPr lang="en-US" smtClean="0"/>
              <a:t>EAC Toolkit - 10/23/09</a:t>
            </a:r>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
        <p:nvSpPr>
          <p:cNvPr id="7" name="Slide Number Placeholder 6"/>
          <p:cNvSpPr>
            <a:spLocks noGrp="1"/>
          </p:cNvSpPr>
          <p:nvPr>
            <p:ph type="sldNum" sz="quarter" idx="12"/>
          </p:nvPr>
        </p:nvSpPr>
        <p:spPr/>
        <p:txBody>
          <a:bodyPr/>
          <a:lstStyle/>
          <a:p>
            <a:pPr>
              <a:defRPr/>
            </a:pPr>
            <a:fld id="{9829376B-1708-4FBD-A0AA-D4FA5FFCB28A}"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Footer Placeholder 7"/>
          <p:cNvSpPr>
            <a:spLocks noGrp="1"/>
          </p:cNvSpPr>
          <p:nvPr>
            <p:ph type="ftr" sz="quarter" idx="11"/>
          </p:nvPr>
        </p:nvSpPr>
        <p:spPr/>
        <p:txBody>
          <a:bodyPr/>
          <a:lstStyle/>
          <a:p>
            <a:pPr>
              <a:defRPr/>
            </a:pPr>
            <a:r>
              <a:rPr lang="pt-BR" smtClean="0"/>
              <a:t>(c) 2009  Cruz, Curbelo, Frey &amp; Sanchez</a:t>
            </a:r>
            <a:endParaRPr lang="en-US" dirty="0"/>
          </a:p>
        </p:txBody>
      </p:sp>
      <p:sp>
        <p:nvSpPr>
          <p:cNvPr id="9" name="Slide Number Placeholder 8"/>
          <p:cNvSpPr>
            <a:spLocks noGrp="1"/>
          </p:cNvSpPr>
          <p:nvPr>
            <p:ph type="sldNum" sz="quarter" idx="12"/>
          </p:nvPr>
        </p:nvSpPr>
        <p:spPr/>
        <p:txBody>
          <a:bodyPr/>
          <a:lstStyle/>
          <a:p>
            <a:pPr>
              <a:defRPr/>
            </a:pPr>
            <a:fld id="{64C859E3-6070-4C45-8C7A-B3DB462B7651}"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1"/>
          </p:nvPr>
        </p:nvSpPr>
        <p:spPr/>
        <p:txBody>
          <a:bodyPr/>
          <a:lstStyle/>
          <a:p>
            <a:pPr>
              <a:defRPr/>
            </a:pPr>
            <a:fld id="{EAD3A639-8090-4678-939E-CFC3D2507352}" type="slidenum">
              <a:rPr lang="en-US" smtClean="0"/>
              <a:pPr>
                <a:defRPr/>
              </a:pPr>
              <a:t>‹#›</a:t>
            </a:fld>
            <a:endParaRPr lang="en-US" dirty="0"/>
          </a:p>
        </p:txBody>
      </p:sp>
      <p:sp>
        <p:nvSpPr>
          <p:cNvPr id="9" name="Footer Placeholder 8"/>
          <p:cNvSpPr>
            <a:spLocks noGrp="1"/>
          </p:cNvSpPr>
          <p:nvPr>
            <p:ph type="ftr" sz="quarter" idx="12"/>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EAC Toolkit - 10/23/09</a:t>
            </a:r>
            <a:endParaRPr lang="en-US" dirty="0"/>
          </a:p>
        </p:txBody>
      </p:sp>
      <p:sp>
        <p:nvSpPr>
          <p:cNvPr id="3" name="Footer Placeholder 2"/>
          <p:cNvSpPr>
            <a:spLocks noGrp="1"/>
          </p:cNvSpPr>
          <p:nvPr>
            <p:ph type="ftr" sz="quarter" idx="11"/>
          </p:nvPr>
        </p:nvSpPr>
        <p:spPr/>
        <p:txBody>
          <a:bodyPr/>
          <a:lstStyle/>
          <a:p>
            <a:pPr>
              <a:defRPr/>
            </a:pPr>
            <a:r>
              <a:rPr lang="pt-BR" smtClean="0"/>
              <a:t>(c) 2009  Cruz, Curbelo, Frey &amp; Sanchez</a:t>
            </a:r>
            <a:endParaRPr lang="en-US" dirty="0"/>
          </a:p>
        </p:txBody>
      </p:sp>
      <p:sp>
        <p:nvSpPr>
          <p:cNvPr id="4" name="Slide Number Placeholder 3"/>
          <p:cNvSpPr>
            <a:spLocks noGrp="1"/>
          </p:cNvSpPr>
          <p:nvPr>
            <p:ph type="sldNum" sz="quarter" idx="12"/>
          </p:nvPr>
        </p:nvSpPr>
        <p:spPr/>
        <p:txBody>
          <a:bodyPr/>
          <a:lstStyle/>
          <a:p>
            <a:pPr>
              <a:defRPr/>
            </a:pPr>
            <a:fld id="{1777F467-9FC3-48B7-8675-7B0DE38CB16D}"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r>
              <a:rPr lang="en-US" smtClean="0"/>
              <a:t>EAC Toolkit - 10/23/09</a:t>
            </a:r>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pPr>
              <a:defRPr/>
            </a:pPr>
            <a:fld id="{36BEFAB5-5922-477E-AA9D-7B11653B9228}"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pPr>
              <a:defRPr/>
            </a:pPr>
            <a:r>
              <a:rPr lang="en-US" smtClean="0"/>
              <a:t>EAC Toolkit - 10/23/09</a:t>
            </a:r>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
        <p:nvSpPr>
          <p:cNvPr id="7" name="Slide Number Placeholder 6"/>
          <p:cNvSpPr>
            <a:spLocks noGrp="1"/>
          </p:cNvSpPr>
          <p:nvPr>
            <p:ph type="sldNum" sz="quarter" idx="12"/>
          </p:nvPr>
        </p:nvSpPr>
        <p:spPr/>
        <p:txBody>
          <a:bodyPr/>
          <a:lstStyle/>
          <a:p>
            <a:pPr>
              <a:defRPr/>
            </a:pPr>
            <a:fld id="{B0BD0275-38D2-4B03-BBF8-E0A8BC65E2CA}" type="slidenum">
              <a:rPr lang="en-US" smtClean="0"/>
              <a:pPr>
                <a:defRPr/>
              </a:pPr>
              <a:t>‹#›</a:t>
            </a:fld>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a:defRPr/>
            </a:pPr>
            <a:r>
              <a:rPr lang="en-US" smtClean="0"/>
              <a:t>EAC Toolkit - 10/23/09</a:t>
            </a:r>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defRPr/>
            </a:pPr>
            <a:r>
              <a:rPr lang="pt-BR" smtClean="0"/>
              <a:t>(c) 2009  Cruz, Curbelo, Frey &amp; Sanchez</a:t>
            </a:r>
            <a:endParaRPr lang="en-US"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pPr>
              <a:defRPr/>
            </a:pPr>
            <a:fld id="{141A70A4-D3E9-4352-83A5-9A73344D3513}"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ransition/>
  <p:timing>
    <p:tnLst>
      <p:par>
        <p:cTn id="1" dur="indefinite" restart="never" nodeType="tmRoot"/>
      </p:par>
    </p:tnLst>
  </p:timing>
  <p:hf hdr="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8" name="Rectangle 7"/>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9" name="Rectangle 8"/>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0" name="Rectangle 9"/>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1" name="Rectangle 10"/>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2" name="Rectangle 11"/>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5" name="Rectangle 14"/>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6" name="Rectangle 15"/>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17" name="Rectangle 16"/>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dirty="0"/>
          </a:p>
        </p:txBody>
      </p:sp>
      <p:sp>
        <p:nvSpPr>
          <p:cNvPr id="22" name="Title Placeholder 21"/>
          <p:cNvSpPr>
            <a:spLocks noGrp="1"/>
          </p:cNvSpPr>
          <p:nvPr>
            <p:ph type="title"/>
          </p:nvPr>
        </p:nvSpPr>
        <p:spPr>
          <a:xfrm>
            <a:off x="914400" y="512763"/>
            <a:ext cx="7772400" cy="914400"/>
          </a:xfrm>
          <a:prstGeom prst="rect">
            <a:avLst/>
          </a:prstGeom>
        </p:spPr>
        <p:txBody>
          <a:bodyPr vert="horz" anchor="t">
            <a:noAutofit/>
          </a:bodyPr>
          <a:lstStyle>
            <a:extLst/>
          </a:lstStyle>
          <a:p>
            <a:r>
              <a:rPr lang="en-US" smtClean="0"/>
              <a:t>Click to edit Master title style</a:t>
            </a:r>
            <a:endParaRPr lang="en-US"/>
          </a:p>
        </p:txBody>
      </p:sp>
      <p:sp>
        <p:nvSpPr>
          <p:cNvPr id="1036" name="Text Placeholder 12"/>
          <p:cNvSpPr>
            <a:spLocks noGrp="1"/>
          </p:cNvSpPr>
          <p:nvPr>
            <p:ph type="body" idx="1"/>
          </p:nvPr>
        </p:nvSpPr>
        <p:spPr bwMode="auto">
          <a:xfrm>
            <a:off x="914400" y="178435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pPr>
              <a:defRPr/>
            </a:pPr>
            <a:r>
              <a:rPr lang="en-US" smtClean="0"/>
              <a:t>EAC Toolkit - 10/23/09</a:t>
            </a:r>
            <a:endParaRPr lang="es-PR" dirty="0"/>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pPr>
              <a:defRPr/>
            </a:pPr>
            <a:r>
              <a:rPr lang="pt-BR" smtClean="0"/>
              <a:t>(c) 2009  Cruz, Curbelo, Frey &amp; Sanchez</a:t>
            </a:r>
            <a:endParaRPr lang="es-PR"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pPr>
              <a:defRPr/>
            </a:pPr>
            <a:fld id="{A3315EEE-CEFA-4A72-A1AB-2E14CDFBAE27}" type="slidenum">
              <a:rPr lang="es-PR"/>
              <a:pPr>
                <a:defRPr/>
              </a:pPr>
              <a:t>‹#›</a:t>
            </a:fld>
            <a:endParaRPr lang="es-PR" dirty="0"/>
          </a:p>
        </p:txBody>
      </p:sp>
    </p:spTree>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Lst>
  <p:hf hdr="0"/>
  <p:txStyles>
    <p:titleStyle>
      <a:lvl1pPr algn="l" rtl="0" eaLnBrk="0" fontAlgn="base" hangingPunct="0">
        <a:spcBef>
          <a:spcPct val="0"/>
        </a:spcBef>
        <a:spcAft>
          <a:spcPct val="0"/>
        </a:spcAft>
        <a:defRPr sz="4000" kern="1200" spc="-100">
          <a:solidFill>
            <a:srgbClr val="D0FEFF"/>
          </a:solidFill>
          <a:latin typeface="+mj-lt"/>
          <a:ea typeface="+mj-ea"/>
          <a:cs typeface="+mj-cs"/>
        </a:defRPr>
      </a:lvl1pPr>
      <a:lvl2pPr algn="l" rtl="0" eaLnBrk="0" fontAlgn="base" hangingPunct="0">
        <a:spcBef>
          <a:spcPct val="0"/>
        </a:spcBef>
        <a:spcAft>
          <a:spcPct val="0"/>
        </a:spcAft>
        <a:defRPr sz="4000">
          <a:solidFill>
            <a:srgbClr val="D0FEFF"/>
          </a:solidFill>
          <a:latin typeface="Consolas" pitchFamily="49" charset="0"/>
        </a:defRPr>
      </a:lvl2pPr>
      <a:lvl3pPr algn="l" rtl="0" eaLnBrk="0" fontAlgn="base" hangingPunct="0">
        <a:spcBef>
          <a:spcPct val="0"/>
        </a:spcBef>
        <a:spcAft>
          <a:spcPct val="0"/>
        </a:spcAft>
        <a:defRPr sz="4000">
          <a:solidFill>
            <a:srgbClr val="D0FEFF"/>
          </a:solidFill>
          <a:latin typeface="Consolas" pitchFamily="49" charset="0"/>
        </a:defRPr>
      </a:lvl3pPr>
      <a:lvl4pPr algn="l" rtl="0" eaLnBrk="0" fontAlgn="base" hangingPunct="0">
        <a:spcBef>
          <a:spcPct val="0"/>
        </a:spcBef>
        <a:spcAft>
          <a:spcPct val="0"/>
        </a:spcAft>
        <a:defRPr sz="4000">
          <a:solidFill>
            <a:srgbClr val="D0FEFF"/>
          </a:solidFill>
          <a:latin typeface="Consolas" pitchFamily="49" charset="0"/>
        </a:defRPr>
      </a:lvl4pPr>
      <a:lvl5pPr algn="l" rtl="0" eaLnBrk="0" fontAlgn="base" hangingPunct="0">
        <a:spcBef>
          <a:spcPct val="0"/>
        </a:spcBef>
        <a:spcAft>
          <a:spcPct val="0"/>
        </a:spcAft>
        <a:defRPr sz="4000">
          <a:solidFill>
            <a:srgbClr val="D0FEFF"/>
          </a:solidFill>
          <a:latin typeface="Consolas" pitchFamily="49" charset="0"/>
        </a:defRPr>
      </a:lvl5pPr>
      <a:lvl6pPr marL="457200" algn="l" rtl="0" fontAlgn="base">
        <a:spcBef>
          <a:spcPct val="0"/>
        </a:spcBef>
        <a:spcAft>
          <a:spcPct val="0"/>
        </a:spcAft>
        <a:defRPr sz="4000">
          <a:solidFill>
            <a:srgbClr val="D0FEFF"/>
          </a:solidFill>
          <a:latin typeface="Consolas" pitchFamily="49" charset="0"/>
        </a:defRPr>
      </a:lvl6pPr>
      <a:lvl7pPr marL="914400" algn="l" rtl="0" fontAlgn="base">
        <a:spcBef>
          <a:spcPct val="0"/>
        </a:spcBef>
        <a:spcAft>
          <a:spcPct val="0"/>
        </a:spcAft>
        <a:defRPr sz="4000">
          <a:solidFill>
            <a:srgbClr val="D0FEFF"/>
          </a:solidFill>
          <a:latin typeface="Consolas" pitchFamily="49" charset="0"/>
        </a:defRPr>
      </a:lvl7pPr>
      <a:lvl8pPr marL="1371600" algn="l" rtl="0" fontAlgn="base">
        <a:spcBef>
          <a:spcPct val="0"/>
        </a:spcBef>
        <a:spcAft>
          <a:spcPct val="0"/>
        </a:spcAft>
        <a:defRPr sz="4000">
          <a:solidFill>
            <a:srgbClr val="D0FEFF"/>
          </a:solidFill>
          <a:latin typeface="Consolas" pitchFamily="49" charset="0"/>
        </a:defRPr>
      </a:lvl8pPr>
      <a:lvl9pPr marL="1828800" algn="l" rtl="0" fontAlgn="base">
        <a:spcBef>
          <a:spcPct val="0"/>
        </a:spcBef>
        <a:spcAft>
          <a:spcPct val="0"/>
        </a:spcAft>
        <a:defRPr sz="4000">
          <a:solidFill>
            <a:srgbClr val="D0FEFF"/>
          </a:solidFill>
          <a:latin typeface="Consolas" pitchFamily="49" charset="0"/>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EB641B"/>
        </a:buClr>
        <a:buFont typeface="Wingdings 3" pitchFamily="18"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EB641B"/>
        </a:buClr>
        <a:buFont typeface="Wingdings 2"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onlineethics.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net.com.au/software/imaging/0,239035345,240092347-11s,00.ht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video" Target="file:///D:\Jose\MyDocs-June-09\EAC_WS_Feb_2009\dove.mpg" TargetMode="External"/><Relationship Id="rId5" Type="http://schemas.openxmlformats.org/officeDocument/2006/relationships/image" Target="../media/image13.png"/><Relationship Id="rId4" Type="http://schemas.openxmlformats.org/officeDocument/2006/relationships/hyperlink" Target="http://www.youtube.com/watch?v=iYhCn0jf46U"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acurbelo@uprm.edu"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image" Target="../media/image23.wmf"/></Relationships>
</file>

<file path=ppt/slides/_rels/slide5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5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5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Demos/CNX_OV_SM.htm"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Demos/CNX_Simple_Module.htm" TargetMode="External"/><Relationship Id="rId4" Type="http://schemas.openxmlformats.org/officeDocument/2006/relationships/hyperlink" Target="Demos/CNX_IM_LENS.ht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murdough.ttu.edu/pdd.cfm?pt=NIEE&amp;doc=EthicsCase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cnx.org/content/m13757/1.11/" TargetMode="External"/><Relationship Id="rId4" Type="http://schemas.openxmlformats.org/officeDocument/2006/relationships/hyperlink" Target="http://cnx.org/content/m15991/1.6/"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cnx.org/content/m13849/1.10/"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hyperlink" Target="http://cnx.org/content/m13760/1.7/" TargetMode="External"/><Relationship Id="rId4" Type="http://schemas.openxmlformats.org/officeDocument/2006/relationships/hyperlink" Target="http://ethics.iit.edu/eac/post_workshop/CODE.doc"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1531" y="265288"/>
            <a:ext cx="9028386" cy="3034960"/>
          </a:xfrm>
        </p:spPr>
        <p:txBody>
          <a:bodyPr>
            <a:normAutofit fontScale="90000"/>
          </a:bodyPr>
          <a:lstStyle/>
          <a:p>
            <a:r>
              <a:rPr sz="4200" cap="small" dirty="0" smtClean="0">
                <a:solidFill>
                  <a:srgbClr val="00FF00"/>
                </a:solidFill>
              </a:rPr>
              <a:t>Integrating Ethics Across the Curriculum:</a:t>
            </a:r>
            <a:br>
              <a:rPr sz="4200" cap="small" dirty="0" smtClean="0">
                <a:solidFill>
                  <a:srgbClr val="00FF00"/>
                </a:solidFill>
              </a:rPr>
            </a:br>
            <a:r>
              <a:rPr sz="4200" cap="small" dirty="0" smtClean="0">
                <a:solidFill>
                  <a:srgbClr val="00FF00"/>
                </a:solidFill>
              </a:rPr>
              <a:t>A Hands-On Workshop</a:t>
            </a:r>
            <a:r>
              <a:rPr sz="4000" cap="small" dirty="0" smtClean="0">
                <a:solidFill>
                  <a:srgbClr val="00FF00"/>
                </a:solidFill>
              </a:rPr>
              <a:t/>
            </a:r>
            <a:br>
              <a:rPr sz="4000" cap="small" dirty="0" smtClean="0">
                <a:solidFill>
                  <a:srgbClr val="00FF00"/>
                </a:solidFill>
              </a:rPr>
            </a:br>
            <a:r>
              <a:rPr sz="3200" cap="small" dirty="0" smtClean="0">
                <a:solidFill>
                  <a:srgbClr val="00FF00"/>
                </a:solidFill>
              </a:rPr>
              <a:t/>
            </a:r>
            <a:br>
              <a:rPr sz="3200" cap="small" dirty="0" smtClean="0">
                <a:solidFill>
                  <a:srgbClr val="00FF00"/>
                </a:solidFill>
              </a:rPr>
            </a:br>
            <a:r>
              <a:rPr sz="3200" cap="small" dirty="0" smtClean="0">
                <a:solidFill>
                  <a:srgbClr val="00FF00"/>
                </a:solidFill>
              </a:rPr>
              <a:t/>
            </a:r>
            <a:br>
              <a:rPr sz="3200" cap="small" dirty="0" smtClean="0">
                <a:solidFill>
                  <a:srgbClr val="00FF00"/>
                </a:solidFill>
              </a:rPr>
            </a:br>
            <a:r>
              <a:rPr sz="3200" cap="small" dirty="0" smtClean="0">
                <a:solidFill>
                  <a:srgbClr val="00FF00"/>
                </a:solidFill>
              </a:rPr>
              <a:t>October 23</a:t>
            </a:r>
            <a:r>
              <a:rPr sz="3200" cap="small" smtClean="0">
                <a:solidFill>
                  <a:srgbClr val="00FF00"/>
                </a:solidFill>
              </a:rPr>
              <a:t>, 2009</a:t>
            </a:r>
            <a:br>
              <a:rPr sz="3200" cap="small" smtClean="0">
                <a:solidFill>
                  <a:srgbClr val="00FF00"/>
                </a:solidFill>
              </a:rPr>
            </a:br>
            <a:r>
              <a:rPr sz="3200" cap="small" smtClean="0">
                <a:solidFill>
                  <a:srgbClr val="00FF00"/>
                </a:solidFill>
              </a:rPr>
              <a:t>UMET - Cupey</a:t>
            </a:r>
            <a:r>
              <a:rPr sz="3200" cap="small" dirty="0" smtClean="0">
                <a:solidFill>
                  <a:srgbClr val="00FF00"/>
                </a:solidFill>
              </a:rPr>
              <a:t/>
            </a:r>
            <a:br>
              <a:rPr sz="3200" cap="small" dirty="0" smtClean="0">
                <a:solidFill>
                  <a:srgbClr val="00FF00"/>
                </a:solidFill>
              </a:rPr>
            </a:br>
            <a:endParaRPr lang="en-US" sz="3200" cap="small" dirty="0" smtClean="0">
              <a:solidFill>
                <a:srgbClr val="00FF00"/>
              </a:solidFill>
            </a:endParaRPr>
          </a:p>
        </p:txBody>
      </p:sp>
      <p:sp>
        <p:nvSpPr>
          <p:cNvPr id="3075" name="Rectangle 3"/>
          <p:cNvSpPr>
            <a:spLocks noGrp="1" noChangeArrowheads="1"/>
          </p:cNvSpPr>
          <p:nvPr>
            <p:ph type="subTitle" idx="1"/>
          </p:nvPr>
        </p:nvSpPr>
        <p:spPr>
          <a:xfrm>
            <a:off x="609600" y="3657600"/>
            <a:ext cx="8382000" cy="1487312"/>
          </a:xfrm>
        </p:spPr>
        <p:txBody>
          <a:bodyPr>
            <a:normAutofit/>
          </a:bodyPr>
          <a:lstStyle/>
          <a:p>
            <a:pPr>
              <a:lnSpc>
                <a:spcPct val="90000"/>
              </a:lnSpc>
            </a:pPr>
            <a:r>
              <a:rPr lang="en-US" sz="2800" dirty="0" smtClean="0">
                <a:solidFill>
                  <a:srgbClr val="66FF33"/>
                </a:solidFill>
              </a:rPr>
              <a:t>by J. Cruz,  A. Curbelo, and W. Frey</a:t>
            </a:r>
          </a:p>
          <a:p>
            <a:pPr>
              <a:lnSpc>
                <a:spcPct val="90000"/>
              </a:lnSpc>
            </a:pPr>
            <a:r>
              <a:rPr lang="en-US" sz="2800" dirty="0" smtClean="0">
                <a:solidFill>
                  <a:srgbClr val="66FF33"/>
                </a:solidFill>
              </a:rPr>
              <a:t>University of Puerto Rico at Mayagüez</a:t>
            </a:r>
            <a:r>
              <a:rPr lang="en-US" sz="2400" dirty="0" smtClean="0">
                <a:solidFill>
                  <a:srgbClr val="66FF33"/>
                </a:solidFill>
              </a:rPr>
              <a:t> </a:t>
            </a:r>
          </a:p>
          <a:p>
            <a:pPr>
              <a:lnSpc>
                <a:spcPct val="90000"/>
              </a:lnSpc>
            </a:pPr>
            <a:r>
              <a:rPr lang="en-US" sz="2200" dirty="0" smtClean="0"/>
              <a:t>Sponsored by NSF SES Grant # 0551779</a:t>
            </a:r>
          </a:p>
        </p:txBody>
      </p:sp>
      <p:pic>
        <p:nvPicPr>
          <p:cNvPr id="4" name="Picture 3" descr="nsf4c.gif"/>
          <p:cNvPicPr>
            <a:picLocks noChangeAspect="1"/>
          </p:cNvPicPr>
          <p:nvPr/>
        </p:nvPicPr>
        <p:blipFill>
          <a:blip r:embed="rId3" cstate="print"/>
          <a:stretch>
            <a:fillRect/>
          </a:stretch>
        </p:blipFill>
        <p:spPr>
          <a:xfrm>
            <a:off x="6189423" y="5521585"/>
            <a:ext cx="1162050" cy="1162050"/>
          </a:xfrm>
          <a:prstGeom prst="rect">
            <a:avLst/>
          </a:prstGeom>
        </p:spPr>
      </p:pic>
      <p:pic>
        <p:nvPicPr>
          <p:cNvPr id="9" name="Picture 8" descr="logo adem.gif"/>
          <p:cNvPicPr>
            <a:picLocks noChangeAspect="1"/>
          </p:cNvPicPr>
          <p:nvPr/>
        </p:nvPicPr>
        <p:blipFill>
          <a:blip r:embed="rId4" cstate="print"/>
          <a:stretch>
            <a:fillRect/>
          </a:stretch>
        </p:blipFill>
        <p:spPr>
          <a:xfrm>
            <a:off x="4648200" y="5486400"/>
            <a:ext cx="1182287" cy="1182287"/>
          </a:xfrm>
          <a:prstGeom prst="rect">
            <a:avLst/>
          </a:prstGeom>
        </p:spPr>
      </p:pic>
      <p:grpSp>
        <p:nvGrpSpPr>
          <p:cNvPr id="14" name="Group 13"/>
          <p:cNvGrpSpPr/>
          <p:nvPr/>
        </p:nvGrpSpPr>
        <p:grpSpPr>
          <a:xfrm>
            <a:off x="7620000" y="5486400"/>
            <a:ext cx="1228725" cy="1285875"/>
            <a:chOff x="1181100" y="2514600"/>
            <a:chExt cx="1900238" cy="1857375"/>
          </a:xfrm>
        </p:grpSpPr>
        <p:sp>
          <p:nvSpPr>
            <p:cNvPr id="13" name="Oval 12"/>
            <p:cNvSpPr/>
            <p:nvPr/>
          </p:nvSpPr>
          <p:spPr>
            <a:xfrm>
              <a:off x="1219200" y="2514600"/>
              <a:ext cx="1828800" cy="17573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8" name="Picture 4" descr="C:\Documents and Settings\estudiantecit\My Documents\Cosas de Dreamweaver\Logos\portico1.gif"/>
            <p:cNvPicPr>
              <a:picLocks noChangeAspect="1" noChangeArrowheads="1"/>
            </p:cNvPicPr>
            <p:nvPr/>
          </p:nvPicPr>
          <p:blipFill>
            <a:blip r:embed="rId5" cstate="print"/>
            <a:srcRect/>
            <a:stretch>
              <a:fillRect/>
            </a:stretch>
          </p:blipFill>
          <p:spPr bwMode="auto">
            <a:xfrm>
              <a:off x="1181100" y="2514600"/>
              <a:ext cx="1900238" cy="1857375"/>
            </a:xfrm>
            <a:prstGeom prst="rect">
              <a:avLst/>
            </a:prstGeom>
            <a:noFill/>
          </p:spPr>
        </p:pic>
      </p:grpSp>
      <p:pic>
        <p:nvPicPr>
          <p:cNvPr id="10" name="Picture 9" descr="collaborationlogo.png"/>
          <p:cNvPicPr>
            <a:picLocks noChangeAspect="1"/>
          </p:cNvPicPr>
          <p:nvPr/>
        </p:nvPicPr>
        <p:blipFill>
          <a:blip r:embed="rId6" cstate="print"/>
          <a:stretch>
            <a:fillRect/>
          </a:stretch>
        </p:blipFill>
        <p:spPr>
          <a:xfrm>
            <a:off x="2830286" y="5265399"/>
            <a:ext cx="1528416" cy="1588247"/>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880" y="145219"/>
            <a:ext cx="7467600" cy="1143000"/>
          </a:xfrm>
        </p:spPr>
        <p:txBody>
          <a:bodyPr>
            <a:normAutofit/>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Challenges to EAC</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76200" y="1149773"/>
            <a:ext cx="8966200" cy="5410200"/>
          </a:xfrm>
        </p:spPr>
        <p:txBody>
          <a:bodyPr>
            <a:normAutofit fontScale="92500"/>
          </a:bodyPr>
          <a:lstStyle/>
          <a:p>
            <a:r>
              <a:rPr lang="en-US" dirty="0" smtClean="0"/>
              <a:t>Documenting ethics micro-interventions</a:t>
            </a:r>
          </a:p>
          <a:p>
            <a:pPr lvl="1"/>
            <a:r>
              <a:rPr lang="en-US" dirty="0" smtClean="0"/>
              <a:t>You probably do not even realize all the things you are doing that can also be described as ethics micro-interventions </a:t>
            </a:r>
          </a:p>
          <a:p>
            <a:endParaRPr lang="en-US" sz="1200" dirty="0" smtClean="0"/>
          </a:p>
          <a:p>
            <a:r>
              <a:rPr lang="en-US" dirty="0" smtClean="0"/>
              <a:t>Finding time and curricular space …</a:t>
            </a:r>
          </a:p>
          <a:p>
            <a:pPr lvl="1"/>
            <a:r>
              <a:rPr lang="en-US" dirty="0" smtClean="0"/>
              <a:t>in my classes</a:t>
            </a:r>
          </a:p>
          <a:p>
            <a:pPr lvl="1"/>
            <a:r>
              <a:rPr lang="en-US" dirty="0" smtClean="0"/>
              <a:t>in our curriculum</a:t>
            </a:r>
          </a:p>
          <a:p>
            <a:pPr lvl="1"/>
            <a:endParaRPr lang="en-US" sz="1100" dirty="0" smtClean="0"/>
          </a:p>
          <a:p>
            <a:pPr lvl="2"/>
            <a:r>
              <a:rPr lang="en-US" dirty="0" smtClean="0"/>
              <a:t>Be creative</a:t>
            </a:r>
          </a:p>
          <a:p>
            <a:pPr lvl="1"/>
            <a:endParaRPr lang="en-US" sz="1100" dirty="0" smtClean="0"/>
          </a:p>
          <a:p>
            <a:r>
              <a:rPr lang="en-US" dirty="0" smtClean="0"/>
              <a:t>Being comfortable with your competence/expertise</a:t>
            </a:r>
          </a:p>
          <a:p>
            <a:pPr lvl="1"/>
            <a:r>
              <a:rPr lang="en-US" dirty="0" smtClean="0"/>
              <a:t>Skills in ethics self-defense does not require a Black Belt in Ethics</a:t>
            </a:r>
            <a:endParaRPr lang="en-US" dirty="0"/>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10</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a:xfrm>
            <a:off x="492826" y="322139"/>
            <a:ext cx="7965374" cy="1143000"/>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Sample Modules </a:t>
            </a:r>
          </a:p>
        </p:txBody>
      </p:sp>
      <p:sp>
        <p:nvSpPr>
          <p:cNvPr id="12294" name="Rectangle 3"/>
          <p:cNvSpPr>
            <a:spLocks noGrp="1" noChangeArrowheads="1"/>
          </p:cNvSpPr>
          <p:nvPr>
            <p:ph idx="1"/>
          </p:nvPr>
        </p:nvSpPr>
        <p:spPr>
          <a:xfrm>
            <a:off x="758951" y="1583431"/>
            <a:ext cx="7545347" cy="4322762"/>
          </a:xfrm>
        </p:spPr>
        <p:txBody>
          <a:bodyPr/>
          <a:lstStyle/>
          <a:p>
            <a:r>
              <a:rPr lang="en-US" dirty="0" smtClean="0">
                <a:solidFill>
                  <a:srgbClr val="66FF33"/>
                </a:solidFill>
              </a:rPr>
              <a:t>EAC “Pre-Test”</a:t>
            </a:r>
          </a:p>
          <a:p>
            <a:pPr lvl="1"/>
            <a:r>
              <a:rPr lang="en-US" dirty="0" smtClean="0">
                <a:solidFill>
                  <a:srgbClr val="66FF33"/>
                </a:solidFill>
              </a:rPr>
              <a:t>José A. Cruz</a:t>
            </a:r>
          </a:p>
          <a:p>
            <a:pPr lvl="1"/>
            <a:endParaRPr lang="en-US" dirty="0" smtClean="0">
              <a:solidFill>
                <a:srgbClr val="66FF33"/>
              </a:solidFill>
            </a:endParaRPr>
          </a:p>
          <a:p>
            <a:r>
              <a:rPr lang="en-US" dirty="0" smtClean="0">
                <a:solidFill>
                  <a:srgbClr val="66FF33"/>
                </a:solidFill>
              </a:rPr>
              <a:t>Gray Matters</a:t>
            </a:r>
          </a:p>
          <a:p>
            <a:pPr lvl="1"/>
            <a:r>
              <a:rPr lang="en-US" dirty="0" smtClean="0">
                <a:solidFill>
                  <a:srgbClr val="66FF33"/>
                </a:solidFill>
              </a:rPr>
              <a:t>William J. Frey</a:t>
            </a:r>
          </a:p>
          <a:p>
            <a:pPr lvl="1"/>
            <a:endParaRPr lang="en-US" dirty="0" smtClean="0">
              <a:solidFill>
                <a:srgbClr val="66FF33"/>
              </a:solidFill>
            </a:endParaRPr>
          </a:p>
          <a:p>
            <a:r>
              <a:rPr lang="en-US" dirty="0" smtClean="0">
                <a:solidFill>
                  <a:srgbClr val="66FF33"/>
                </a:solidFill>
              </a:rPr>
              <a:t>Digital Images</a:t>
            </a:r>
          </a:p>
          <a:p>
            <a:pPr lvl="1"/>
            <a:r>
              <a:rPr lang="en-US" dirty="0" smtClean="0">
                <a:solidFill>
                  <a:srgbClr val="66FF33"/>
                </a:solidFill>
              </a:rPr>
              <a:t>Aury M. Curbelo</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11</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371" y="1611086"/>
            <a:ext cx="8704263" cy="1295400"/>
          </a:xfrm>
        </p:spPr>
        <p:txBody>
          <a:bodyPr>
            <a:noAutofit/>
          </a:bodyPr>
          <a:lstStyle/>
          <a:p>
            <a:pPr eaLnBrk="1" hangingPunct="1"/>
            <a:r>
              <a:rPr sz="4000" cap="small" smtClean="0">
                <a:solidFill>
                  <a:srgbClr val="00FF00"/>
                </a:solidFill>
              </a:rPr>
              <a:t>Ethics Across the Curriculum:</a:t>
            </a:r>
            <a:br>
              <a:rPr sz="4000" cap="small" smtClean="0">
                <a:solidFill>
                  <a:srgbClr val="00FF00"/>
                </a:solidFill>
              </a:rPr>
            </a:br>
            <a:r>
              <a:rPr sz="4000" cap="small" smtClean="0">
                <a:solidFill>
                  <a:srgbClr val="00FF00"/>
                </a:solidFill>
              </a:rPr>
              <a:t>A Module for Introduction to Computers</a:t>
            </a:r>
          </a:p>
        </p:txBody>
      </p:sp>
      <p:sp>
        <p:nvSpPr>
          <p:cNvPr id="5123" name="Rectangle 3"/>
          <p:cNvSpPr>
            <a:spLocks noGrp="1" noChangeArrowheads="1"/>
          </p:cNvSpPr>
          <p:nvPr>
            <p:ph type="subTitle" idx="1"/>
          </p:nvPr>
        </p:nvSpPr>
        <p:spPr>
          <a:xfrm>
            <a:off x="3211286" y="2950029"/>
            <a:ext cx="5727192" cy="1228344"/>
          </a:xfrm>
        </p:spPr>
        <p:txBody>
          <a:bodyPr>
            <a:normAutofit/>
          </a:bodyPr>
          <a:lstStyle/>
          <a:p>
            <a:pPr eaLnBrk="1" hangingPunct="1"/>
            <a:r>
              <a:rPr lang="en-US" sz="2400" dirty="0" smtClean="0"/>
              <a:t>José A. Cruz-Cruz</a:t>
            </a:r>
          </a:p>
          <a:p>
            <a:r>
              <a:rPr lang="en-US" dirty="0" smtClean="0"/>
              <a:t>College of Business Administration</a:t>
            </a:r>
          </a:p>
          <a:p>
            <a:r>
              <a:rPr lang="en-US" dirty="0" smtClean="0"/>
              <a:t>UPRM</a:t>
            </a:r>
            <a:endParaRPr lang="en-US" b="1" dirty="0" smtClean="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My Goal</a:t>
            </a:r>
          </a:p>
        </p:txBody>
      </p:sp>
      <p:sp>
        <p:nvSpPr>
          <p:cNvPr id="6147" name="Rectangle 3"/>
          <p:cNvSpPr>
            <a:spLocks noGrp="1" noChangeArrowheads="1"/>
          </p:cNvSpPr>
          <p:nvPr>
            <p:ph type="body" idx="1"/>
          </p:nvPr>
        </p:nvSpPr>
        <p:spPr>
          <a:xfrm>
            <a:off x="304800" y="1371600"/>
            <a:ext cx="6858000" cy="2100262"/>
          </a:xfrm>
        </p:spPr>
        <p:txBody>
          <a:bodyPr>
            <a:normAutofit/>
          </a:bodyPr>
          <a:lstStyle/>
          <a:p>
            <a:pPr eaLnBrk="1" hangingPunct="1"/>
            <a:r>
              <a:rPr lang="en-US" sz="3200" dirty="0" smtClean="0"/>
              <a:t>Share and demonstrate a useful and  efficient ethics integration exercise that I use in my class.</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13</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pic>
        <p:nvPicPr>
          <p:cNvPr id="2055" name="Picture 7" descr="C:\Documents and Settings\J Cruz\Local Settings\Temporary Internet Files\Content.IE5\JJ240JFB\MCj01983650000[1].wmf"/>
          <p:cNvPicPr>
            <a:picLocks noChangeAspect="1" noChangeArrowheads="1"/>
          </p:cNvPicPr>
          <p:nvPr/>
        </p:nvPicPr>
        <p:blipFill>
          <a:blip r:embed="rId3" cstate="print"/>
          <a:srcRect/>
          <a:stretch>
            <a:fillRect/>
          </a:stretch>
        </p:blipFill>
        <p:spPr bwMode="auto">
          <a:xfrm>
            <a:off x="4724400" y="3048000"/>
            <a:ext cx="4061226" cy="3338465"/>
          </a:xfrm>
          <a:prstGeom prst="rect">
            <a:avLst/>
          </a:prstGeom>
          <a:noFill/>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050"/>
          <p:cNvSpPr>
            <a:spLocks noGrp="1" noChangeArrowheads="1"/>
          </p:cNvSpPr>
          <p:nvPr>
            <p:ph type="title"/>
          </p:nvPr>
        </p:nvSpPr>
        <p:spPr>
          <a:xfrm>
            <a:off x="304800" y="300613"/>
            <a:ext cx="6520543" cy="768350"/>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Ethics-Related Scenarios</a:t>
            </a:r>
          </a:p>
        </p:txBody>
      </p:sp>
      <p:sp>
        <p:nvSpPr>
          <p:cNvPr id="116739" name="Rectangle 2051"/>
          <p:cNvSpPr>
            <a:spLocks noGrp="1" noChangeArrowheads="1"/>
          </p:cNvSpPr>
          <p:nvPr>
            <p:ph type="body" idx="1"/>
          </p:nvPr>
        </p:nvSpPr>
        <p:spPr>
          <a:xfrm>
            <a:off x="100483" y="1240971"/>
            <a:ext cx="8782260" cy="5159829"/>
          </a:xfrm>
        </p:spPr>
        <p:txBody>
          <a:bodyPr>
            <a:normAutofit/>
          </a:bodyPr>
          <a:lstStyle/>
          <a:p>
            <a:pPr eaLnBrk="1" hangingPunct="1">
              <a:lnSpc>
                <a:spcPct val="90000"/>
              </a:lnSpc>
            </a:pPr>
            <a:r>
              <a:rPr lang="en-US" sz="2800" dirty="0" smtClean="0"/>
              <a:t>For each scenario briefly react to the</a:t>
            </a:r>
            <a:br>
              <a:rPr lang="en-US" sz="2800" dirty="0" smtClean="0"/>
            </a:br>
            <a:r>
              <a:rPr lang="en-US" sz="2800" dirty="0" smtClean="0"/>
              <a:t> following three questions, for example:</a:t>
            </a:r>
          </a:p>
          <a:p>
            <a:pPr eaLnBrk="1" hangingPunct="1">
              <a:lnSpc>
                <a:spcPct val="90000"/>
              </a:lnSpc>
              <a:buNone/>
            </a:pPr>
            <a:r>
              <a:rPr lang="en-US" sz="2800" dirty="0" smtClean="0"/>
              <a:t/>
            </a:r>
            <a:br>
              <a:rPr lang="en-US" sz="2800" dirty="0" smtClean="0"/>
            </a:br>
            <a:r>
              <a:rPr lang="en-US" sz="1600" dirty="0" smtClean="0"/>
              <a:t/>
            </a:r>
            <a:br>
              <a:rPr lang="en-US" sz="1600" dirty="0" smtClean="0"/>
            </a:br>
            <a:r>
              <a:rPr lang="en-US" sz="2800" b="1" dirty="0" smtClean="0"/>
              <a:t>An employee uses his/her computer at work to communicate with friends and relatives.</a:t>
            </a:r>
            <a:r>
              <a:rPr lang="en-US" sz="2800" b="1" dirty="0" smtClean="0">
                <a:solidFill>
                  <a:srgbClr val="66FF33"/>
                </a:solidFill>
              </a:rPr>
              <a:t/>
            </a:r>
            <a:br>
              <a:rPr lang="en-US" sz="2800" b="1" dirty="0" smtClean="0">
                <a:solidFill>
                  <a:srgbClr val="66FF33"/>
                </a:solidFill>
              </a:rPr>
            </a:br>
            <a:endParaRPr lang="en-US" sz="1600" b="1" dirty="0" smtClean="0">
              <a:solidFill>
                <a:srgbClr val="66FF33"/>
              </a:solidFill>
            </a:endParaRPr>
          </a:p>
          <a:p>
            <a:pPr eaLnBrk="1" hangingPunct="1">
              <a:lnSpc>
                <a:spcPct val="90000"/>
              </a:lnSpc>
            </a:pPr>
            <a:r>
              <a:rPr lang="en-US" sz="2800" dirty="0" smtClean="0"/>
              <a:t>1.  Do you think this situation is Common/Realistic?  </a:t>
            </a:r>
          </a:p>
          <a:p>
            <a:pPr lvl="1" eaLnBrk="1" hangingPunct="1">
              <a:lnSpc>
                <a:spcPct val="90000"/>
              </a:lnSpc>
            </a:pPr>
            <a:r>
              <a:rPr lang="en-US" sz="2400" b="1" u="sng" dirty="0" smtClean="0">
                <a:solidFill>
                  <a:srgbClr val="66FF33"/>
                </a:solidFill>
              </a:rPr>
              <a:t>Y</a:t>
            </a:r>
            <a:r>
              <a:rPr lang="en-US" sz="2400" b="1" dirty="0" smtClean="0">
                <a:solidFill>
                  <a:srgbClr val="66FF33"/>
                </a:solidFill>
              </a:rPr>
              <a:t>es or </a:t>
            </a:r>
            <a:r>
              <a:rPr lang="en-US" sz="2400" b="1" u="sng" dirty="0" smtClean="0">
                <a:solidFill>
                  <a:srgbClr val="66FF33"/>
                </a:solidFill>
              </a:rPr>
              <a:t>N</a:t>
            </a:r>
            <a:r>
              <a:rPr lang="en-US" sz="2400" b="1" dirty="0" smtClean="0">
                <a:solidFill>
                  <a:srgbClr val="66FF33"/>
                </a:solidFill>
              </a:rPr>
              <a:t>o</a:t>
            </a:r>
            <a:endParaRPr lang="en-US" sz="2400" dirty="0" smtClean="0">
              <a:solidFill>
                <a:srgbClr val="66FF33"/>
              </a:solidFill>
            </a:endParaRPr>
          </a:p>
          <a:p>
            <a:pPr eaLnBrk="1" hangingPunct="1">
              <a:lnSpc>
                <a:spcPct val="90000"/>
              </a:lnSpc>
            </a:pPr>
            <a:r>
              <a:rPr lang="en-US" sz="2800" dirty="0" smtClean="0"/>
              <a:t>2.  Do you consider this situation Ethical or not?</a:t>
            </a:r>
          </a:p>
          <a:p>
            <a:pPr lvl="1" eaLnBrk="1" hangingPunct="1">
              <a:lnSpc>
                <a:spcPct val="90000"/>
              </a:lnSpc>
            </a:pPr>
            <a:r>
              <a:rPr lang="en-US" sz="2400" b="1" u="sng" dirty="0" smtClean="0">
                <a:solidFill>
                  <a:srgbClr val="66FF33"/>
                </a:solidFill>
              </a:rPr>
              <a:t>E</a:t>
            </a:r>
            <a:r>
              <a:rPr lang="en-US" sz="2400" b="1" dirty="0" smtClean="0">
                <a:solidFill>
                  <a:srgbClr val="66FF33"/>
                </a:solidFill>
              </a:rPr>
              <a:t>thical or </a:t>
            </a:r>
            <a:r>
              <a:rPr lang="en-US" sz="2400" b="1" u="sng" dirty="0" smtClean="0">
                <a:solidFill>
                  <a:srgbClr val="66FF33"/>
                </a:solidFill>
              </a:rPr>
              <a:t>U</a:t>
            </a:r>
            <a:r>
              <a:rPr lang="en-US" sz="2400" b="1" dirty="0" smtClean="0">
                <a:solidFill>
                  <a:srgbClr val="66FF33"/>
                </a:solidFill>
              </a:rPr>
              <a:t>nethical</a:t>
            </a:r>
            <a:endParaRPr lang="en-US" sz="2400" dirty="0" smtClean="0">
              <a:solidFill>
                <a:srgbClr val="66FF33"/>
              </a:solidFill>
            </a:endParaRPr>
          </a:p>
          <a:p>
            <a:pPr eaLnBrk="1" hangingPunct="1">
              <a:lnSpc>
                <a:spcPct val="90000"/>
              </a:lnSpc>
            </a:pPr>
            <a:r>
              <a:rPr lang="en-US" sz="2800" dirty="0" smtClean="0"/>
              <a:t>3. </a:t>
            </a:r>
            <a:r>
              <a:rPr lang="en-US" sz="2800" dirty="0" smtClean="0">
                <a:cs typeface="Times New Roman" pitchFamily="18" charset="0"/>
              </a:rPr>
              <a:t>Do you think someone may disagree with you? </a:t>
            </a:r>
            <a:endParaRPr lang="en-US" sz="2800" dirty="0" smtClean="0"/>
          </a:p>
          <a:p>
            <a:pPr lvl="1" eaLnBrk="1" hangingPunct="1">
              <a:lnSpc>
                <a:spcPct val="90000"/>
              </a:lnSpc>
            </a:pPr>
            <a:r>
              <a:rPr lang="en-US" sz="2400" dirty="0" smtClean="0"/>
              <a:t> </a:t>
            </a:r>
            <a:r>
              <a:rPr lang="en-US" sz="2400" b="1" u="sng" dirty="0" smtClean="0">
                <a:solidFill>
                  <a:srgbClr val="66FF33"/>
                </a:solidFill>
              </a:rPr>
              <a:t>Y</a:t>
            </a:r>
            <a:r>
              <a:rPr lang="en-US" sz="2400" b="1" dirty="0" smtClean="0">
                <a:solidFill>
                  <a:srgbClr val="66FF33"/>
                </a:solidFill>
              </a:rPr>
              <a:t>es or </a:t>
            </a:r>
            <a:r>
              <a:rPr lang="en-US" sz="2400" b="1" u="sng" dirty="0" smtClean="0">
                <a:solidFill>
                  <a:srgbClr val="66FF33"/>
                </a:solidFill>
              </a:rPr>
              <a:t>N</a:t>
            </a:r>
            <a:r>
              <a:rPr lang="en-US" sz="2400" b="1" dirty="0" smtClean="0">
                <a:solidFill>
                  <a:srgbClr val="66FF33"/>
                </a:solidFill>
              </a:rPr>
              <a:t>o</a:t>
            </a:r>
            <a:endParaRPr lang="en-US" sz="2400" dirty="0" smtClean="0">
              <a:solidFill>
                <a:srgbClr val="66FF33"/>
              </a:solidFill>
            </a:endParaRP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14</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pic>
        <p:nvPicPr>
          <p:cNvPr id="7" name="Picture 6" descr="C:\Documents and Settings\J Cruz\Local Settings\Temporary Internet Files\Content.IE5\T3ZCA1KR\MCj04158580000[1].wmf"/>
          <p:cNvPicPr>
            <a:picLocks noChangeAspect="1" noChangeArrowheads="1"/>
          </p:cNvPicPr>
          <p:nvPr/>
        </p:nvPicPr>
        <p:blipFill>
          <a:blip r:embed="rId3" cstate="print"/>
          <a:srcRect/>
          <a:stretch>
            <a:fillRect/>
          </a:stretch>
        </p:blipFill>
        <p:spPr bwMode="auto">
          <a:xfrm>
            <a:off x="6842224" y="609600"/>
            <a:ext cx="2156642" cy="1894115"/>
          </a:xfrm>
          <a:prstGeom prst="rect">
            <a:avLst/>
          </a:prstGeom>
          <a:noFill/>
        </p:spPr>
      </p:pic>
      <p:sp>
        <p:nvSpPr>
          <p:cNvPr id="8" name="Rectangle 7"/>
          <p:cNvSpPr/>
          <p:nvPr/>
        </p:nvSpPr>
        <p:spPr>
          <a:xfrm>
            <a:off x="279400" y="2633133"/>
            <a:ext cx="8305800" cy="914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1333081" y="432079"/>
            <a:ext cx="6477000" cy="825500"/>
          </a:xfrm>
        </p:spPr>
        <p:txBody>
          <a:bodyPr>
            <a:normAutofit/>
          </a:bodyPr>
          <a:lstStyle/>
          <a:p>
            <a:pP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Typical Student Comments</a:t>
            </a:r>
          </a:p>
        </p:txBody>
      </p:sp>
      <p:sp>
        <p:nvSpPr>
          <p:cNvPr id="117763" name="Rectangle 1027"/>
          <p:cNvSpPr>
            <a:spLocks noGrp="1" noChangeArrowheads="1"/>
          </p:cNvSpPr>
          <p:nvPr>
            <p:ph type="body" idx="1"/>
          </p:nvPr>
        </p:nvSpPr>
        <p:spPr>
          <a:xfrm>
            <a:off x="110113" y="1396303"/>
            <a:ext cx="8953500" cy="4635500"/>
          </a:xfrm>
        </p:spPr>
        <p:txBody>
          <a:bodyPr/>
          <a:lstStyle/>
          <a:p>
            <a:pPr eaLnBrk="1" hangingPunct="1"/>
            <a:r>
              <a:rPr lang="en-US" sz="2800" dirty="0" smtClean="0"/>
              <a:t>“I don’t want to be treated as a slave or robot.”</a:t>
            </a:r>
          </a:p>
          <a:p>
            <a:pPr eaLnBrk="1" hangingPunct="1"/>
            <a:r>
              <a:rPr lang="en-US" sz="2800" dirty="0" smtClean="0"/>
              <a:t>“These people get paid well to work.”</a:t>
            </a:r>
          </a:p>
          <a:p>
            <a:pPr eaLnBrk="1" hangingPunct="1"/>
            <a:r>
              <a:rPr lang="en-US" sz="2800" dirty="0" smtClean="0"/>
              <a:t>“Some work hard, while others surf the Internet?”</a:t>
            </a:r>
          </a:p>
          <a:p>
            <a:pPr eaLnBrk="1" hangingPunct="1"/>
            <a:r>
              <a:rPr lang="en-US" sz="2800" dirty="0" smtClean="0"/>
              <a:t>“As long as my boss doesn’t see me …”</a:t>
            </a:r>
          </a:p>
          <a:p>
            <a:pPr eaLnBrk="1" hangingPunct="1"/>
            <a:r>
              <a:rPr lang="en-US" sz="2800" dirty="0" smtClean="0"/>
              <a:t>“I minimize the browser …”</a:t>
            </a:r>
          </a:p>
          <a:p>
            <a:pPr eaLnBrk="1" hangingPunct="1"/>
            <a:r>
              <a:rPr lang="en-US" sz="2800" dirty="0" smtClean="0"/>
              <a:t>“Maybe someone opens an e-mail with a virus …”</a:t>
            </a:r>
          </a:p>
          <a:p>
            <a:pPr eaLnBrk="1" hangingPunct="1"/>
            <a:r>
              <a:rPr lang="en-US" sz="2800" dirty="0" smtClean="0"/>
              <a:t>“Maybe the person doesn’t have a PC at home?”</a:t>
            </a:r>
          </a:p>
          <a:p>
            <a:pPr eaLnBrk="1" hangingPunct="1"/>
            <a:r>
              <a:rPr lang="en-US" sz="2800" dirty="0" smtClean="0"/>
              <a:t>“Isn’t this similar to using the phone to call a friend?”</a:t>
            </a:r>
          </a:p>
          <a:p>
            <a:pPr eaLnBrk="1" hangingPunct="1"/>
            <a:r>
              <a:rPr lang="en-US" sz="2800" b="1" dirty="0" smtClean="0">
                <a:solidFill>
                  <a:srgbClr val="66FF33"/>
                </a:solidFill>
              </a:rPr>
              <a:t>“Everybody does it!”</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15</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7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1027"/>
          <p:cNvSpPr>
            <a:spLocks noGrp="1" noChangeArrowheads="1"/>
          </p:cNvSpPr>
          <p:nvPr>
            <p:ph type="title"/>
          </p:nvPr>
        </p:nvSpPr>
        <p:spPr>
          <a:xfrm>
            <a:off x="808990" y="472885"/>
            <a:ext cx="7772400" cy="692150"/>
          </a:xfrm>
        </p:spPr>
        <p:txBody>
          <a:bodyPr>
            <a:no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Closure versus Chaos</a:t>
            </a:r>
          </a:p>
        </p:txBody>
      </p:sp>
      <p:sp>
        <p:nvSpPr>
          <p:cNvPr id="11268" name="Rectangle 1028"/>
          <p:cNvSpPr>
            <a:spLocks noChangeArrowheads="1"/>
          </p:cNvSpPr>
          <p:nvPr/>
        </p:nvSpPr>
        <p:spPr bwMode="auto">
          <a:xfrm>
            <a:off x="268373" y="5901373"/>
            <a:ext cx="8521700" cy="369332"/>
          </a:xfrm>
          <a:prstGeom prst="rect">
            <a:avLst/>
          </a:prstGeom>
          <a:noFill/>
          <a:ln w="9525">
            <a:noFill/>
            <a:miter lim="800000"/>
            <a:headEnd/>
            <a:tailEnd/>
          </a:ln>
        </p:spPr>
        <p:txBody>
          <a:bodyPr wrap="square">
            <a:spAutoFit/>
          </a:bodyPr>
          <a:lstStyle/>
          <a:p>
            <a:pPr marL="114300" lvl="1">
              <a:spcBef>
                <a:spcPct val="20000"/>
              </a:spcBef>
              <a:buClr>
                <a:schemeClr val="hlink"/>
              </a:buClr>
              <a:buSzPct val="55000"/>
              <a:buFont typeface="Wingdings" pitchFamily="2" charset="2"/>
              <a:buNone/>
            </a:pPr>
            <a:r>
              <a:rPr lang="en-US" dirty="0" smtClean="0">
                <a:cs typeface="Tahoma" pitchFamily="34" charset="0"/>
              </a:rPr>
              <a:t>‡ Michael Davis (1999) Ethics and the University. New York, NY:  Routledge </a:t>
            </a:r>
            <a:endParaRPr lang="en-US" sz="1800" dirty="0"/>
          </a:p>
        </p:txBody>
      </p:sp>
      <p:sp>
        <p:nvSpPr>
          <p:cNvPr id="5" name="Date Placeholder 4"/>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2"/>
          </p:nvPr>
        </p:nvSpPr>
        <p:spPr/>
        <p:txBody>
          <a:bodyPr/>
          <a:lstStyle/>
          <a:p>
            <a:pPr>
              <a:defRPr/>
            </a:pPr>
            <a:fld id="{7F9B4C5F-1D2F-44F3-A4D7-8151FEB73175}" type="slidenum">
              <a:rPr lang="en-US" smtClean="0"/>
              <a:pPr>
                <a:defRPr/>
              </a:pPr>
              <a:t>16</a:t>
            </a:fld>
            <a:endParaRPr lang="en-US"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n-US" dirty="0"/>
          </a:p>
        </p:txBody>
      </p:sp>
      <p:sp>
        <p:nvSpPr>
          <p:cNvPr id="8" name="TextBox 7"/>
          <p:cNvSpPr txBox="1"/>
          <p:nvPr/>
        </p:nvSpPr>
        <p:spPr>
          <a:xfrm>
            <a:off x="849086" y="2732314"/>
            <a:ext cx="6248400" cy="2215991"/>
          </a:xfrm>
          <a:prstGeom prst="rect">
            <a:avLst/>
          </a:prstGeom>
          <a:noFill/>
        </p:spPr>
        <p:txBody>
          <a:bodyPr wrap="square" rtlCol="0">
            <a:spAutoFit/>
          </a:bodyPr>
          <a:lstStyle/>
          <a:p>
            <a:pPr marL="342900" indent="-342900">
              <a:spcAft>
                <a:spcPts val="1800"/>
              </a:spcAft>
              <a:buFont typeface="+mj-lt"/>
              <a:buAutoNum type="arabicPeriod"/>
            </a:pPr>
            <a:r>
              <a:rPr lang="en-US" sz="3600" b="1" dirty="0" smtClean="0">
                <a:latin typeface="Arial" pitchFamily="34" charset="0"/>
                <a:cs typeface="Arial" pitchFamily="34" charset="0"/>
              </a:rPr>
              <a:t>  Reversibility</a:t>
            </a:r>
          </a:p>
          <a:p>
            <a:pPr marL="342900" indent="-342900">
              <a:spcAft>
                <a:spcPts val="1800"/>
              </a:spcAft>
              <a:buFont typeface="+mj-lt"/>
              <a:buAutoNum type="arabicPeriod"/>
            </a:pPr>
            <a:r>
              <a:rPr lang="en-US" sz="3600" b="1" dirty="0" smtClean="0">
                <a:latin typeface="Arial" pitchFamily="34" charset="0"/>
                <a:cs typeface="Arial" pitchFamily="34" charset="0"/>
              </a:rPr>
              <a:t>  Publicity</a:t>
            </a:r>
          </a:p>
          <a:p>
            <a:pPr marL="342900" indent="-342900">
              <a:spcAft>
                <a:spcPts val="1800"/>
              </a:spcAft>
              <a:buFont typeface="+mj-lt"/>
              <a:buAutoNum type="arabicPeriod"/>
            </a:pPr>
            <a:r>
              <a:rPr lang="en-US" sz="3600" b="1" dirty="0" smtClean="0">
                <a:latin typeface="Arial" pitchFamily="34" charset="0"/>
                <a:cs typeface="Arial" pitchFamily="34" charset="0"/>
              </a:rPr>
              <a:t>  Harm</a:t>
            </a:r>
            <a:endParaRPr lang="en-US" sz="3600" b="1" dirty="0">
              <a:latin typeface="Arial" pitchFamily="34" charset="0"/>
              <a:cs typeface="Arial" pitchFamily="34" charset="0"/>
            </a:endParaRPr>
          </a:p>
        </p:txBody>
      </p:sp>
      <p:sp>
        <p:nvSpPr>
          <p:cNvPr id="9" name="TextBox 8"/>
          <p:cNvSpPr txBox="1"/>
          <p:nvPr/>
        </p:nvSpPr>
        <p:spPr>
          <a:xfrm>
            <a:off x="272143" y="1676400"/>
            <a:ext cx="8305800" cy="646331"/>
          </a:xfrm>
          <a:prstGeom prst="rect">
            <a:avLst/>
          </a:prstGeom>
          <a:noFill/>
        </p:spPr>
        <p:txBody>
          <a:bodyPr wrap="square" rtlCol="0">
            <a:spAutoFit/>
          </a:bodyPr>
          <a:lstStyle/>
          <a:p>
            <a:r>
              <a:rPr lang="en-US" sz="3600" b="1" dirty="0" smtClean="0">
                <a:solidFill>
                  <a:srgbClr val="66FF33"/>
                </a:solidFill>
                <a:latin typeface="Arial" pitchFamily="34" charset="0"/>
                <a:cs typeface="Arial" pitchFamily="34" charset="0"/>
              </a:rPr>
              <a:t>The 3 Ethical Decision Making Tests</a:t>
            </a:r>
            <a:r>
              <a:rPr lang="en-US" sz="3600" b="1" baseline="30000" dirty="0" smtClean="0">
                <a:solidFill>
                  <a:srgbClr val="66FF33"/>
                </a:solidFill>
                <a:latin typeface="Arial" pitchFamily="34" charset="0"/>
                <a:cs typeface="Arial" pitchFamily="34" charset="0"/>
              </a:rPr>
              <a:t>‡</a:t>
            </a:r>
            <a:r>
              <a:rPr lang="en-US" sz="3600" b="1" dirty="0" smtClean="0">
                <a:solidFill>
                  <a:srgbClr val="66FF33"/>
                </a:solidFill>
                <a:latin typeface="Arial" pitchFamily="34" charset="0"/>
                <a:cs typeface="Arial" pitchFamily="34" charset="0"/>
              </a:rPr>
              <a:t> </a:t>
            </a:r>
            <a:endParaRPr lang="en-US" sz="3600" b="1" dirty="0">
              <a:solidFill>
                <a:srgbClr val="66FF33"/>
              </a:solidFill>
              <a:latin typeface="Arial" pitchFamily="34" charset="0"/>
              <a:cs typeface="Arial" pitchFamily="34" charset="0"/>
            </a:endParaRPr>
          </a:p>
        </p:txBody>
      </p:sp>
      <p:pic>
        <p:nvPicPr>
          <p:cNvPr id="3076" name="Picture 4" descr="C:\Documents and Settings\J Cruz\Local Settings\Temporary Internet Files\Content.IE5\V16LABE6\MCj04136680000[1].wmf"/>
          <p:cNvPicPr>
            <a:picLocks noChangeAspect="1" noChangeArrowheads="1"/>
          </p:cNvPicPr>
          <p:nvPr/>
        </p:nvPicPr>
        <p:blipFill>
          <a:blip r:embed="rId3" cstate="print"/>
          <a:srcRect/>
          <a:stretch>
            <a:fillRect/>
          </a:stretch>
        </p:blipFill>
        <p:spPr bwMode="auto">
          <a:xfrm>
            <a:off x="4953000" y="2590800"/>
            <a:ext cx="2958364" cy="3138535"/>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945304" y="317350"/>
            <a:ext cx="5064125" cy="768350"/>
          </a:xfrm>
          <a:prstGeom prst="rect">
            <a:avLst/>
          </a:prstGeom>
          <a:noFill/>
          <a:ln w="9525">
            <a:noFill/>
            <a:miter lim="800000"/>
            <a:headEnd/>
            <a:tailEnd/>
          </a:ln>
        </p:spPr>
        <p:txBody>
          <a:bodyPr anchor="b"/>
          <a:lstStyle/>
          <a:p>
            <a:pPr algn="ctr"/>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REVERSIBILITY</a:t>
            </a:r>
          </a:p>
        </p:txBody>
      </p:sp>
      <p:sp>
        <p:nvSpPr>
          <p:cNvPr id="119811" name="Rectangle 3"/>
          <p:cNvSpPr>
            <a:spLocks noChangeArrowheads="1"/>
          </p:cNvSpPr>
          <p:nvPr/>
        </p:nvSpPr>
        <p:spPr bwMode="auto">
          <a:xfrm>
            <a:off x="99751" y="1332716"/>
            <a:ext cx="8984981" cy="4637088"/>
          </a:xfrm>
          <a:prstGeom prst="rect">
            <a:avLst/>
          </a:prstGeom>
          <a:noFill/>
          <a:ln w="9525">
            <a:noFill/>
            <a:miter lim="800000"/>
            <a:headEnd/>
            <a:tailEnd/>
          </a:ln>
        </p:spPr>
        <p:txBody>
          <a:bodyPr/>
          <a:lstStyle/>
          <a:p>
            <a:pPr marL="342900" indent="-342900">
              <a:spcBef>
                <a:spcPct val="20000"/>
              </a:spcBef>
              <a:buClr>
                <a:srgbClr val="A8EEFE"/>
              </a:buClr>
              <a:buSzPct val="60000"/>
              <a:buFont typeface="Wingdings" pitchFamily="2" charset="2"/>
              <a:buChar char="n"/>
            </a:pPr>
            <a:r>
              <a:rPr lang="en-US" sz="3200" dirty="0">
                <a:latin typeface="+mn-lt"/>
              </a:rPr>
              <a:t>Would I think this </a:t>
            </a:r>
            <a:r>
              <a:rPr lang="en-US" sz="3200" dirty="0" smtClean="0">
                <a:latin typeface="+mn-lt"/>
              </a:rPr>
              <a:t>a </a:t>
            </a:r>
            <a:r>
              <a:rPr lang="en-US" sz="3200" dirty="0">
                <a:latin typeface="+mn-lt"/>
              </a:rPr>
              <a:t>good choice </a:t>
            </a:r>
            <a:r>
              <a:rPr lang="en-US" sz="3200" dirty="0" smtClean="0">
                <a:latin typeface="+mn-lt"/>
              </a:rPr>
              <a:t>were I among </a:t>
            </a:r>
            <a:r>
              <a:rPr lang="en-US" sz="3200" dirty="0">
                <a:latin typeface="+mn-lt"/>
              </a:rPr>
              <a:t>those affected by it?</a:t>
            </a:r>
          </a:p>
          <a:p>
            <a:pPr marL="742950" lvl="1" indent="-285750">
              <a:spcBef>
                <a:spcPct val="20000"/>
              </a:spcBef>
              <a:buClr>
                <a:srgbClr val="A8EEFE"/>
              </a:buClr>
              <a:buSzPct val="55000"/>
            </a:pPr>
            <a:r>
              <a:rPr lang="en-US" sz="2800" i="1" dirty="0">
                <a:solidFill>
                  <a:srgbClr val="66FF33"/>
                </a:solidFill>
                <a:latin typeface="+mn-lt"/>
              </a:rPr>
              <a:t>“Put yourself into the other person’s shoes”</a:t>
            </a:r>
          </a:p>
          <a:p>
            <a:pPr marL="742950" lvl="1" indent="-285750">
              <a:spcBef>
                <a:spcPct val="20000"/>
              </a:spcBef>
              <a:buClr>
                <a:srgbClr val="A8EEFE"/>
              </a:buClr>
              <a:buSzPct val="55000"/>
              <a:buFont typeface="Arial" pitchFamily="34" charset="0"/>
              <a:buChar char="•"/>
              <a:tabLst>
                <a:tab pos="974725" algn="l"/>
              </a:tabLst>
            </a:pPr>
            <a:endParaRPr lang="en-US" dirty="0">
              <a:latin typeface="+mn-lt"/>
            </a:endParaRPr>
          </a:p>
          <a:p>
            <a:pPr marL="342900" indent="-342900">
              <a:spcBef>
                <a:spcPct val="20000"/>
              </a:spcBef>
              <a:buClr>
                <a:srgbClr val="A8EEFE"/>
              </a:buClr>
              <a:buSzPct val="60000"/>
              <a:buFont typeface="Wingdings" pitchFamily="2" charset="2"/>
              <a:buChar char="n"/>
            </a:pPr>
            <a:r>
              <a:rPr lang="en-US" sz="3200" dirty="0">
                <a:latin typeface="+mn-lt"/>
              </a:rPr>
              <a:t>Students bring up this issue, for example:</a:t>
            </a:r>
          </a:p>
          <a:p>
            <a:pPr marL="742950" lvl="1" indent="-285750">
              <a:spcBef>
                <a:spcPct val="20000"/>
              </a:spcBef>
              <a:buClr>
                <a:srgbClr val="A8EEFE"/>
              </a:buClr>
              <a:buSzPct val="55000"/>
            </a:pPr>
            <a:r>
              <a:rPr lang="en-US" sz="2800" dirty="0" smtClean="0">
                <a:solidFill>
                  <a:srgbClr val="66FF33"/>
                </a:solidFill>
                <a:latin typeface="+mn-lt"/>
              </a:rPr>
              <a:t>“</a:t>
            </a:r>
            <a:r>
              <a:rPr lang="en-US" sz="2800" dirty="0">
                <a:solidFill>
                  <a:srgbClr val="66FF33"/>
                </a:solidFill>
                <a:latin typeface="+mn-lt"/>
              </a:rPr>
              <a:t>I’m not a slave/robot” </a:t>
            </a:r>
            <a:r>
              <a:rPr lang="en-US" sz="2800" dirty="0" smtClean="0">
                <a:solidFill>
                  <a:srgbClr val="66FF33"/>
                </a:solidFill>
                <a:latin typeface="+mn-lt"/>
              </a:rPr>
              <a:t>… employee perspective</a:t>
            </a:r>
            <a:endParaRPr lang="en-US" sz="2800" dirty="0">
              <a:solidFill>
                <a:srgbClr val="66FF33"/>
              </a:solidFill>
              <a:latin typeface="+mn-lt"/>
            </a:endParaRPr>
          </a:p>
          <a:p>
            <a:pPr marL="742950" lvl="1" indent="-285750">
              <a:spcBef>
                <a:spcPct val="20000"/>
              </a:spcBef>
              <a:buClr>
                <a:srgbClr val="A8EEFE"/>
              </a:buClr>
              <a:buSzPct val="55000"/>
            </a:pPr>
            <a:r>
              <a:rPr lang="en-US" sz="2800" dirty="0" smtClean="0">
                <a:solidFill>
                  <a:srgbClr val="66FF33"/>
                </a:solidFill>
                <a:latin typeface="+mn-lt"/>
              </a:rPr>
              <a:t>“</a:t>
            </a:r>
            <a:r>
              <a:rPr lang="en-US" sz="2800" dirty="0">
                <a:solidFill>
                  <a:srgbClr val="66FF33"/>
                </a:solidFill>
                <a:latin typeface="+mn-lt"/>
              </a:rPr>
              <a:t>I pay these people well” </a:t>
            </a:r>
            <a:r>
              <a:rPr lang="en-US" sz="2800" dirty="0" smtClean="0">
                <a:solidFill>
                  <a:srgbClr val="66FF33"/>
                </a:solidFill>
                <a:latin typeface="+mn-lt"/>
              </a:rPr>
              <a:t>… employer perspective</a:t>
            </a:r>
            <a:endParaRPr lang="en-US" sz="2800" dirty="0">
              <a:solidFill>
                <a:srgbClr val="66FF33"/>
              </a:solidFill>
              <a:latin typeface="+mn-lt"/>
            </a:endParaRPr>
          </a:p>
          <a:p>
            <a:pPr marL="742950" lvl="1" indent="-285750">
              <a:spcBef>
                <a:spcPct val="20000"/>
              </a:spcBef>
              <a:buClr>
                <a:srgbClr val="A8EEFE"/>
              </a:buClr>
              <a:buSzPct val="55000"/>
            </a:pPr>
            <a:r>
              <a:rPr lang="en-US" sz="2800" dirty="0" smtClean="0">
                <a:solidFill>
                  <a:srgbClr val="66FF33"/>
                </a:solidFill>
                <a:latin typeface="+mn-lt"/>
              </a:rPr>
              <a:t>“I </a:t>
            </a:r>
            <a:r>
              <a:rPr lang="en-US" sz="2800" dirty="0">
                <a:solidFill>
                  <a:srgbClr val="66FF33"/>
                </a:solidFill>
                <a:latin typeface="+mn-lt"/>
              </a:rPr>
              <a:t>work hard, others surf?” </a:t>
            </a:r>
            <a:r>
              <a:rPr lang="en-US" sz="2800" dirty="0" smtClean="0">
                <a:solidFill>
                  <a:srgbClr val="66FF33"/>
                </a:solidFill>
                <a:latin typeface="+mn-lt"/>
              </a:rPr>
              <a:t>… colleague perspective</a:t>
            </a:r>
            <a:endParaRPr lang="en-US" sz="2800" dirty="0">
              <a:solidFill>
                <a:srgbClr val="66FF33"/>
              </a:solidFill>
              <a:latin typeface="+mn-lt"/>
            </a:endParaRP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1777F467-9FC3-48B7-8675-7B0DE38CB16D}" type="slidenum">
              <a:rPr lang="en-US" smtClean="0"/>
              <a:pPr>
                <a:defRPr/>
              </a:pPr>
              <a:t>17</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033195" y="385482"/>
            <a:ext cx="4572000" cy="768350"/>
          </a:xfrm>
          <a:prstGeom prst="rect">
            <a:avLst/>
          </a:prstGeom>
          <a:noFill/>
          <a:ln w="9525">
            <a:noFill/>
            <a:miter lim="800000"/>
            <a:headEnd/>
            <a:tailEnd/>
          </a:ln>
        </p:spPr>
        <p:txBody>
          <a:bodyPr anchor="b"/>
          <a:lstStyle/>
          <a:p>
            <a:pPr algn="ctr"/>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PUBLICITY</a:t>
            </a:r>
          </a:p>
        </p:txBody>
      </p:sp>
      <p:sp>
        <p:nvSpPr>
          <p:cNvPr id="120835" name="Rectangle 3"/>
          <p:cNvSpPr>
            <a:spLocks noChangeArrowheads="1"/>
          </p:cNvSpPr>
          <p:nvPr/>
        </p:nvSpPr>
        <p:spPr bwMode="auto">
          <a:xfrm>
            <a:off x="115888" y="1312154"/>
            <a:ext cx="8851900" cy="4321175"/>
          </a:xfrm>
          <a:prstGeom prst="rect">
            <a:avLst/>
          </a:prstGeom>
          <a:noFill/>
          <a:ln w="9525">
            <a:noFill/>
            <a:miter lim="800000"/>
            <a:headEnd/>
            <a:tailEnd/>
          </a:ln>
        </p:spPr>
        <p:txBody>
          <a:bodyPr/>
          <a:lstStyle/>
          <a:p>
            <a:pPr marL="342900" indent="-342900">
              <a:spcBef>
                <a:spcPct val="20000"/>
              </a:spcBef>
              <a:buClr>
                <a:srgbClr val="A8EEFE"/>
              </a:buClr>
              <a:buSzPct val="60000"/>
              <a:buFont typeface="Wingdings" pitchFamily="2" charset="2"/>
              <a:buChar char="n"/>
            </a:pPr>
            <a:r>
              <a:rPr lang="en-US" sz="3200" dirty="0">
                <a:latin typeface="+mn-lt"/>
              </a:rPr>
              <a:t>Would I want or mind if this choice is published in the </a:t>
            </a:r>
            <a:r>
              <a:rPr lang="en-US" sz="3200" dirty="0" smtClean="0">
                <a:latin typeface="+mn-lt"/>
              </a:rPr>
              <a:t>newspaper?</a:t>
            </a:r>
          </a:p>
          <a:p>
            <a:pPr marL="800100" lvl="2" indent="-342900">
              <a:spcBef>
                <a:spcPct val="20000"/>
              </a:spcBef>
              <a:buClr>
                <a:srgbClr val="A8EEFE"/>
              </a:buClr>
              <a:buSzPct val="60000"/>
              <a:buFont typeface="Wingdings" pitchFamily="2" charset="2"/>
              <a:buChar char="n"/>
            </a:pPr>
            <a:r>
              <a:rPr lang="en-US" sz="2800" i="1" dirty="0" smtClean="0">
                <a:solidFill>
                  <a:srgbClr val="66FF33"/>
                </a:solidFill>
                <a:latin typeface="+mn-lt"/>
              </a:rPr>
              <a:t>“Ojos </a:t>
            </a:r>
            <a:r>
              <a:rPr lang="en-US" sz="2800" i="1" dirty="0" err="1" smtClean="0">
                <a:solidFill>
                  <a:srgbClr val="66FF33"/>
                </a:solidFill>
                <a:latin typeface="+mn-lt"/>
              </a:rPr>
              <a:t>que</a:t>
            </a:r>
            <a:r>
              <a:rPr lang="en-US" sz="2800" i="1" dirty="0" smtClean="0">
                <a:solidFill>
                  <a:srgbClr val="66FF33"/>
                </a:solidFill>
                <a:latin typeface="+mn-lt"/>
              </a:rPr>
              <a:t> no </a:t>
            </a:r>
            <a:r>
              <a:rPr lang="en-US" sz="2800" i="1" dirty="0" err="1" smtClean="0">
                <a:solidFill>
                  <a:srgbClr val="66FF33"/>
                </a:solidFill>
                <a:latin typeface="+mn-lt"/>
              </a:rPr>
              <a:t>ven</a:t>
            </a:r>
            <a:r>
              <a:rPr lang="en-US" sz="2800" i="1" dirty="0" smtClean="0">
                <a:solidFill>
                  <a:srgbClr val="66FF33"/>
                </a:solidFill>
                <a:latin typeface="+mn-lt"/>
              </a:rPr>
              <a:t>, </a:t>
            </a:r>
            <a:r>
              <a:rPr lang="en-US" sz="2800" i="1" dirty="0" err="1" smtClean="0">
                <a:solidFill>
                  <a:srgbClr val="66FF33"/>
                </a:solidFill>
                <a:latin typeface="+mn-lt"/>
              </a:rPr>
              <a:t>corazón</a:t>
            </a:r>
            <a:r>
              <a:rPr lang="en-US" sz="2800" i="1" dirty="0" smtClean="0">
                <a:solidFill>
                  <a:srgbClr val="66FF33"/>
                </a:solidFill>
                <a:latin typeface="+mn-lt"/>
              </a:rPr>
              <a:t> </a:t>
            </a:r>
            <a:r>
              <a:rPr lang="en-US" sz="2800" i="1" dirty="0" err="1" smtClean="0">
                <a:solidFill>
                  <a:srgbClr val="66FF33"/>
                </a:solidFill>
                <a:latin typeface="+mn-lt"/>
              </a:rPr>
              <a:t>que</a:t>
            </a:r>
            <a:r>
              <a:rPr lang="en-US" sz="2800" i="1" dirty="0" smtClean="0">
                <a:solidFill>
                  <a:srgbClr val="66FF33"/>
                </a:solidFill>
                <a:latin typeface="+mn-lt"/>
              </a:rPr>
              <a:t> no </a:t>
            </a:r>
            <a:r>
              <a:rPr lang="en-US" sz="2800" i="1" dirty="0" err="1" smtClean="0">
                <a:solidFill>
                  <a:srgbClr val="66FF33"/>
                </a:solidFill>
                <a:latin typeface="+mn-lt"/>
              </a:rPr>
              <a:t>siente</a:t>
            </a:r>
            <a:r>
              <a:rPr lang="en-US" sz="2800" i="1" dirty="0" smtClean="0">
                <a:solidFill>
                  <a:srgbClr val="66FF33"/>
                </a:solidFill>
                <a:latin typeface="+mn-lt"/>
              </a:rPr>
              <a:t>”</a:t>
            </a:r>
          </a:p>
          <a:p>
            <a:pPr marL="342900" indent="-342900">
              <a:spcBef>
                <a:spcPct val="20000"/>
              </a:spcBef>
              <a:buClr>
                <a:srgbClr val="A8EEFE"/>
              </a:buClr>
              <a:buSzPct val="60000"/>
              <a:buFont typeface="Wingdings" pitchFamily="2" charset="2"/>
              <a:buChar char="n"/>
            </a:pPr>
            <a:r>
              <a:rPr lang="en-US" sz="3200" dirty="0" smtClean="0">
                <a:latin typeface="+mn-lt"/>
              </a:rPr>
              <a:t>What does this action say about me?</a:t>
            </a:r>
            <a:endParaRPr lang="en-US" sz="3200" dirty="0">
              <a:latin typeface="+mn-lt"/>
            </a:endParaRPr>
          </a:p>
          <a:p>
            <a:pPr marL="742950" lvl="1" indent="-285750">
              <a:spcBef>
                <a:spcPct val="20000"/>
              </a:spcBef>
              <a:buClr>
                <a:srgbClr val="A8EEFE"/>
              </a:buClr>
              <a:buSzPct val="55000"/>
              <a:buFont typeface="Wingdings" pitchFamily="2" charset="2"/>
              <a:buNone/>
            </a:pPr>
            <a:endParaRPr lang="en-US" sz="2800" dirty="0">
              <a:latin typeface="+mn-lt"/>
            </a:endParaRPr>
          </a:p>
          <a:p>
            <a:pPr marL="342900" indent="-342900">
              <a:spcBef>
                <a:spcPct val="20000"/>
              </a:spcBef>
              <a:buClr>
                <a:srgbClr val="A8EEFE"/>
              </a:buClr>
              <a:buSzPct val="60000"/>
              <a:buFont typeface="Wingdings" pitchFamily="2" charset="2"/>
              <a:buChar char="n"/>
            </a:pPr>
            <a:r>
              <a:rPr lang="en-US" sz="3200" dirty="0">
                <a:latin typeface="+mn-lt"/>
              </a:rPr>
              <a:t>Students also bring up this issue, for ex.:</a:t>
            </a:r>
          </a:p>
          <a:p>
            <a:pPr marL="742950" lvl="1" indent="-285750">
              <a:spcBef>
                <a:spcPct val="20000"/>
              </a:spcBef>
              <a:buClr>
                <a:srgbClr val="A8EEFE"/>
              </a:buClr>
              <a:buSzPct val="55000"/>
              <a:buFont typeface="Wingdings" pitchFamily="2" charset="2"/>
              <a:buChar char="n"/>
            </a:pPr>
            <a:r>
              <a:rPr lang="en-US" sz="2800" dirty="0">
                <a:latin typeface="+mn-lt"/>
              </a:rPr>
              <a:t> … early in the morning before the boss arrives</a:t>
            </a:r>
          </a:p>
          <a:p>
            <a:pPr marL="742950" lvl="1" indent="-285750">
              <a:spcBef>
                <a:spcPct val="20000"/>
              </a:spcBef>
              <a:buClr>
                <a:srgbClr val="A8EEFE"/>
              </a:buClr>
              <a:buSzPct val="55000"/>
              <a:buFont typeface="Wingdings" pitchFamily="2" charset="2"/>
              <a:buChar char="n"/>
            </a:pPr>
            <a:r>
              <a:rPr lang="en-US" sz="2800" dirty="0">
                <a:latin typeface="+mn-lt"/>
              </a:rPr>
              <a:t> … I </a:t>
            </a:r>
            <a:r>
              <a:rPr lang="en-US" sz="2800" dirty="0" smtClean="0">
                <a:latin typeface="+mn-lt"/>
              </a:rPr>
              <a:t>toggle between </a:t>
            </a:r>
            <a:r>
              <a:rPr lang="en-US" sz="2800" dirty="0">
                <a:latin typeface="+mn-lt"/>
              </a:rPr>
              <a:t>e-mail &amp; </a:t>
            </a:r>
            <a:r>
              <a:rPr lang="en-US" sz="2800" dirty="0" smtClean="0">
                <a:latin typeface="+mn-lt"/>
              </a:rPr>
              <a:t>the work I’m doing</a:t>
            </a:r>
            <a:endParaRPr lang="en-US" sz="2800" dirty="0">
              <a:latin typeface="+mn-lt"/>
            </a:endParaRP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1777F467-9FC3-48B7-8675-7B0DE38CB16D}" type="slidenum">
              <a:rPr lang="en-US" smtClean="0"/>
              <a:pPr>
                <a:defRPr/>
              </a:pPr>
              <a:t>18</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971800" y="304800"/>
            <a:ext cx="2743200" cy="768350"/>
          </a:xfrm>
          <a:prstGeom prst="rect">
            <a:avLst/>
          </a:prstGeom>
          <a:noFill/>
          <a:ln w="9525">
            <a:noFill/>
            <a:miter lim="800000"/>
            <a:headEnd/>
            <a:tailEnd/>
          </a:ln>
        </p:spPr>
        <p:txBody>
          <a:bodyPr anchor="b"/>
          <a:lstStyle/>
          <a:p>
            <a:pPr algn="ctr"/>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HARM</a:t>
            </a:r>
          </a:p>
        </p:txBody>
      </p:sp>
      <p:sp>
        <p:nvSpPr>
          <p:cNvPr id="121859" name="Rectangle 3"/>
          <p:cNvSpPr>
            <a:spLocks noChangeArrowheads="1"/>
          </p:cNvSpPr>
          <p:nvPr/>
        </p:nvSpPr>
        <p:spPr bwMode="auto">
          <a:xfrm>
            <a:off x="145869" y="1238931"/>
            <a:ext cx="8686800" cy="4572000"/>
          </a:xfrm>
          <a:prstGeom prst="rect">
            <a:avLst/>
          </a:prstGeom>
          <a:noFill/>
          <a:ln w="9525">
            <a:noFill/>
            <a:miter lim="800000"/>
            <a:headEnd/>
            <a:tailEnd/>
          </a:ln>
        </p:spPr>
        <p:txBody>
          <a:bodyPr/>
          <a:lstStyle/>
          <a:p>
            <a:pPr marL="342900" indent="-342900">
              <a:spcBef>
                <a:spcPct val="20000"/>
              </a:spcBef>
              <a:buClr>
                <a:srgbClr val="A8EEFE"/>
              </a:buClr>
              <a:buSzPct val="60000"/>
              <a:buFont typeface="Wingdings" pitchFamily="2" charset="2"/>
              <a:buChar char="n"/>
            </a:pPr>
            <a:r>
              <a:rPr lang="en-US" sz="3200" dirty="0">
                <a:latin typeface="+mn-lt"/>
              </a:rPr>
              <a:t>Does the action cause harm? </a:t>
            </a:r>
            <a:r>
              <a:rPr lang="en-US" sz="3200" dirty="0" smtClean="0">
                <a:latin typeface="+mn-lt"/>
              </a:rPr>
              <a:t>Are there less harmful alternatives</a:t>
            </a:r>
            <a:r>
              <a:rPr lang="en-US" sz="3200" dirty="0">
                <a:latin typeface="+mn-lt"/>
              </a:rPr>
              <a:t>?</a:t>
            </a:r>
          </a:p>
          <a:p>
            <a:pPr marL="742950" lvl="1" indent="-285750">
              <a:spcBef>
                <a:spcPct val="20000"/>
              </a:spcBef>
              <a:buClr>
                <a:srgbClr val="A8EEFE"/>
              </a:buClr>
              <a:buSzPct val="55000"/>
              <a:buFont typeface="Wingdings" pitchFamily="2" charset="2"/>
              <a:buChar char="n"/>
            </a:pPr>
            <a:r>
              <a:rPr lang="en-US" sz="2800" i="1" dirty="0">
                <a:solidFill>
                  <a:srgbClr val="66FF33"/>
                </a:solidFill>
                <a:latin typeface="+mn-lt"/>
              </a:rPr>
              <a:t>“El remedio es peor que la enfermedad”</a:t>
            </a:r>
          </a:p>
          <a:p>
            <a:pPr marL="742950" lvl="1" indent="-285750">
              <a:spcBef>
                <a:spcPct val="20000"/>
              </a:spcBef>
              <a:buClr>
                <a:srgbClr val="A8EEFE"/>
              </a:buClr>
              <a:buSzPct val="55000"/>
              <a:buFont typeface="Wingdings" pitchFamily="2" charset="2"/>
              <a:buChar char="n"/>
            </a:pPr>
            <a:r>
              <a:rPr lang="en-US" sz="2800" dirty="0">
                <a:solidFill>
                  <a:srgbClr val="66FF33"/>
                </a:solidFill>
                <a:latin typeface="+mn-lt"/>
              </a:rPr>
              <a:t>“The remedy is worst than the illness”</a:t>
            </a:r>
          </a:p>
          <a:p>
            <a:pPr marL="742950" lvl="1" indent="-285750">
              <a:spcBef>
                <a:spcPct val="20000"/>
              </a:spcBef>
              <a:buClr>
                <a:srgbClr val="A8EEFE"/>
              </a:buClr>
              <a:buSzPct val="55000"/>
              <a:buFont typeface="Wingdings" pitchFamily="2" charset="2"/>
              <a:buNone/>
            </a:pPr>
            <a:endParaRPr lang="en-US" sz="1400" dirty="0">
              <a:latin typeface="+mn-lt"/>
            </a:endParaRPr>
          </a:p>
          <a:p>
            <a:pPr marL="342900" indent="-342900">
              <a:spcBef>
                <a:spcPct val="20000"/>
              </a:spcBef>
              <a:buClr>
                <a:srgbClr val="A8EEFE"/>
              </a:buClr>
              <a:buSzPct val="60000"/>
              <a:buFont typeface="Wingdings" pitchFamily="2" charset="2"/>
              <a:buChar char="n"/>
            </a:pPr>
            <a:r>
              <a:rPr lang="en-US" sz="3200" dirty="0">
                <a:latin typeface="+mn-lt"/>
              </a:rPr>
              <a:t>Students bring up this issue, for example:</a:t>
            </a:r>
          </a:p>
          <a:p>
            <a:pPr marL="742950" lvl="1" indent="-285750">
              <a:spcBef>
                <a:spcPct val="20000"/>
              </a:spcBef>
              <a:buClr>
                <a:srgbClr val="A8EEFE"/>
              </a:buClr>
              <a:buSzPct val="55000"/>
              <a:buFont typeface="Wingdings" pitchFamily="2" charset="2"/>
              <a:buChar char="n"/>
            </a:pPr>
            <a:r>
              <a:rPr lang="en-US" sz="2800" dirty="0" smtClean="0">
                <a:latin typeface="+mn-lt"/>
              </a:rPr>
              <a:t>It can interfere / affect </a:t>
            </a:r>
            <a:r>
              <a:rPr lang="en-US" sz="2800" dirty="0">
                <a:latin typeface="+mn-lt"/>
              </a:rPr>
              <a:t>with </a:t>
            </a:r>
            <a:r>
              <a:rPr lang="en-US" sz="2800" dirty="0" smtClean="0">
                <a:latin typeface="+mn-lt"/>
              </a:rPr>
              <a:t>other people’s work.</a:t>
            </a:r>
            <a:endParaRPr lang="en-US" sz="2800" dirty="0">
              <a:latin typeface="+mn-lt"/>
            </a:endParaRPr>
          </a:p>
          <a:p>
            <a:pPr marL="742950" lvl="1" indent="-285750">
              <a:spcBef>
                <a:spcPct val="20000"/>
              </a:spcBef>
              <a:buClr>
                <a:srgbClr val="A8EEFE"/>
              </a:buClr>
              <a:buSzPct val="55000"/>
              <a:buFont typeface="Wingdings" pitchFamily="2" charset="2"/>
              <a:buChar char="n"/>
            </a:pPr>
            <a:r>
              <a:rPr lang="en-US" sz="2800" dirty="0" smtClean="0">
                <a:latin typeface="+mn-lt"/>
              </a:rPr>
              <a:t>Unfair, some </a:t>
            </a:r>
            <a:r>
              <a:rPr lang="en-US" sz="2800" dirty="0">
                <a:latin typeface="+mn-lt"/>
              </a:rPr>
              <a:t>take advantage … others don’t!</a:t>
            </a:r>
          </a:p>
          <a:p>
            <a:pPr marL="742950" lvl="1" indent="-285750">
              <a:spcBef>
                <a:spcPct val="20000"/>
              </a:spcBef>
              <a:buClr>
                <a:srgbClr val="A8EEFE"/>
              </a:buClr>
              <a:buSzPct val="55000"/>
              <a:buFont typeface="Wingdings" pitchFamily="2" charset="2"/>
              <a:buChar char="n"/>
            </a:pPr>
            <a:r>
              <a:rPr lang="en-US" sz="2800" dirty="0" smtClean="0">
                <a:latin typeface="+mn-lt"/>
              </a:rPr>
              <a:t>They could ban </a:t>
            </a:r>
            <a:r>
              <a:rPr lang="en-US" sz="2800" dirty="0">
                <a:latin typeface="+mn-lt"/>
              </a:rPr>
              <a:t>the use of e-mail and Internet?</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1777F467-9FC3-48B7-8675-7B0DE38CB16D}" type="slidenum">
              <a:rPr lang="en-US" smtClean="0"/>
              <a:pPr>
                <a:defRPr/>
              </a:pPr>
              <a:t>19</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3"/>
          <p:cNvSpPr>
            <a:spLocks noGrp="1" noChangeArrowheads="1"/>
          </p:cNvSpPr>
          <p:nvPr>
            <p:ph idx="1"/>
          </p:nvPr>
        </p:nvSpPr>
        <p:spPr>
          <a:xfrm>
            <a:off x="411480" y="1558343"/>
            <a:ext cx="8122920" cy="4613857"/>
          </a:xfrm>
        </p:spPr>
        <p:txBody>
          <a:bodyPr>
            <a:normAutofit/>
          </a:bodyPr>
          <a:lstStyle/>
          <a:p>
            <a:r>
              <a:rPr lang="en-US" sz="2800" dirty="0" smtClean="0"/>
              <a:t>Introduce Ethics Across the Curriculum </a:t>
            </a:r>
          </a:p>
          <a:p>
            <a:r>
              <a:rPr lang="en-US" sz="2800" dirty="0" smtClean="0"/>
              <a:t>Explain and model various EAC interventions</a:t>
            </a:r>
          </a:p>
          <a:p>
            <a:r>
              <a:rPr lang="en-US" sz="2800" dirty="0" smtClean="0"/>
              <a:t>Give you the opportunity to develop your own student modules in ethics</a:t>
            </a:r>
          </a:p>
          <a:p>
            <a:r>
              <a:rPr lang="en-US" sz="2800" dirty="0" smtClean="0"/>
              <a:t>Describe how you can publish and share your modules via the EAC Toolkit</a:t>
            </a:r>
          </a:p>
          <a:p>
            <a:r>
              <a:rPr lang="en-US" sz="2800" dirty="0" smtClean="0"/>
              <a:t>Invite you to be part of an interdisciplinary community committed to EAC</a:t>
            </a:r>
            <a:endParaRPr lang="en-US" sz="2800" dirty="0"/>
          </a:p>
        </p:txBody>
      </p:sp>
      <p:sp>
        <p:nvSpPr>
          <p:cNvPr id="7" name="Rectangle 2"/>
          <p:cNvSpPr txBox="1">
            <a:spLocks noChangeArrowheads="1"/>
          </p:cNvSpPr>
          <p:nvPr/>
        </p:nvSpPr>
        <p:spPr>
          <a:xfrm>
            <a:off x="609600" y="347472"/>
            <a:ext cx="7810119" cy="990600"/>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Workshop Objectives</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2</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a:xfrm>
            <a:off x="1301496" y="499872"/>
            <a:ext cx="5867400" cy="768350"/>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Scenarios Revisited </a:t>
            </a:r>
          </a:p>
        </p:txBody>
      </p:sp>
      <p:sp>
        <p:nvSpPr>
          <p:cNvPr id="122883" name="Rectangle 1027"/>
          <p:cNvSpPr>
            <a:spLocks noGrp="1" noChangeArrowheads="1"/>
          </p:cNvSpPr>
          <p:nvPr>
            <p:ph type="body" idx="1"/>
          </p:nvPr>
        </p:nvSpPr>
        <p:spPr>
          <a:xfrm>
            <a:off x="195771" y="1459294"/>
            <a:ext cx="8783637" cy="4551362"/>
          </a:xfrm>
        </p:spPr>
        <p:txBody>
          <a:bodyPr/>
          <a:lstStyle/>
          <a:p>
            <a:pPr eaLnBrk="1" hangingPunct="1"/>
            <a:r>
              <a:rPr lang="en-US" dirty="0" smtClean="0"/>
              <a:t>Students re-evaluate the scenarios using</a:t>
            </a:r>
            <a:br>
              <a:rPr lang="en-US" dirty="0" smtClean="0"/>
            </a:br>
            <a:r>
              <a:rPr lang="en-US" dirty="0" smtClean="0"/>
              <a:t>the 3 tests</a:t>
            </a:r>
          </a:p>
          <a:p>
            <a:pPr lvl="1"/>
            <a:r>
              <a:rPr lang="en-US" dirty="0" smtClean="0"/>
              <a:t>it changes their perception of the situation</a:t>
            </a:r>
          </a:p>
          <a:p>
            <a:pPr lvl="1"/>
            <a:r>
              <a:rPr lang="en-US" dirty="0" smtClean="0"/>
              <a:t>it focuses them towards solutions.</a:t>
            </a:r>
          </a:p>
          <a:p>
            <a:pPr lvl="1"/>
            <a:endParaRPr lang="en-US" dirty="0" smtClean="0"/>
          </a:p>
          <a:p>
            <a:r>
              <a:rPr lang="en-US" dirty="0" smtClean="0"/>
              <a:t>For example regarding the e-mail scenario students have suggested the following solutions: </a:t>
            </a:r>
          </a:p>
          <a:p>
            <a:pPr lvl="2" eaLnBrk="1" hangingPunct="1"/>
            <a:r>
              <a:rPr lang="en-US" dirty="0" smtClean="0"/>
              <a:t>Promote awareness of Institutional Policy or Guidelines</a:t>
            </a:r>
          </a:p>
          <a:p>
            <a:pPr lvl="2" eaLnBrk="1" hangingPunct="1"/>
            <a:r>
              <a:rPr lang="en-US" dirty="0" smtClean="0"/>
              <a:t>Provide Training and Helpdesk</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20</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8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1195251" y="330926"/>
            <a:ext cx="6805613" cy="844550"/>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Why is Ethics Important?</a:t>
            </a:r>
          </a:p>
        </p:txBody>
      </p:sp>
      <p:sp>
        <p:nvSpPr>
          <p:cNvPr id="123907" name="Rectangle 1027"/>
          <p:cNvSpPr>
            <a:spLocks noGrp="1" noChangeArrowheads="1"/>
          </p:cNvSpPr>
          <p:nvPr>
            <p:ph type="body" idx="1"/>
          </p:nvPr>
        </p:nvSpPr>
        <p:spPr>
          <a:xfrm>
            <a:off x="88900" y="1341120"/>
            <a:ext cx="8902700" cy="3276600"/>
          </a:xfrm>
        </p:spPr>
        <p:txBody>
          <a:bodyPr>
            <a:normAutofit lnSpcReduction="10000"/>
          </a:bodyPr>
          <a:lstStyle/>
          <a:p>
            <a:pPr>
              <a:spcBef>
                <a:spcPts val="0"/>
              </a:spcBef>
              <a:spcAft>
                <a:spcPts val="1800"/>
              </a:spcAft>
            </a:pPr>
            <a:r>
              <a:rPr lang="en-US" dirty="0" smtClean="0"/>
              <a:t>Awareness of ethics can improve our assessment of a situation.</a:t>
            </a:r>
          </a:p>
          <a:p>
            <a:pPr>
              <a:spcBef>
                <a:spcPts val="0"/>
              </a:spcBef>
              <a:spcAft>
                <a:spcPts val="1800"/>
              </a:spcAft>
            </a:pPr>
            <a:r>
              <a:rPr lang="en-US" dirty="0" smtClean="0"/>
              <a:t>If we incorporate ethical considerations early in the decision-making process we can avoid difficult ethical choices later on.</a:t>
            </a:r>
          </a:p>
          <a:p>
            <a:pPr eaLnBrk="1" hangingPunct="1">
              <a:spcBef>
                <a:spcPts val="0"/>
              </a:spcBef>
              <a:spcAft>
                <a:spcPts val="1800"/>
              </a:spcAft>
            </a:pPr>
            <a:r>
              <a:rPr lang="en-US" dirty="0" smtClean="0"/>
              <a:t>“It’s everybody's responsibility.” </a:t>
            </a:r>
            <a:r>
              <a:rPr lang="en-US" baseline="30000" dirty="0" smtClean="0">
                <a:cs typeface="Tahoma" pitchFamily="34" charset="0"/>
              </a:rPr>
              <a:t>†</a:t>
            </a:r>
            <a:endParaRPr lang="en-US" baseline="30000" dirty="0" smtClean="0"/>
          </a:p>
        </p:txBody>
      </p:sp>
      <p:sp>
        <p:nvSpPr>
          <p:cNvPr id="16388" name="Rectangle 1028"/>
          <p:cNvSpPr>
            <a:spLocks noChangeArrowheads="1"/>
          </p:cNvSpPr>
          <p:nvPr/>
        </p:nvSpPr>
        <p:spPr bwMode="auto">
          <a:xfrm>
            <a:off x="258219" y="5210856"/>
            <a:ext cx="8355012" cy="646331"/>
          </a:xfrm>
          <a:prstGeom prst="rect">
            <a:avLst/>
          </a:prstGeom>
          <a:noFill/>
          <a:ln w="9525">
            <a:noFill/>
            <a:miter lim="800000"/>
            <a:headEnd/>
            <a:tailEnd/>
          </a:ln>
        </p:spPr>
        <p:txBody>
          <a:bodyPr>
            <a:spAutoFit/>
          </a:bodyPr>
          <a:lstStyle/>
          <a:p>
            <a:pPr marL="114300" lvl="1">
              <a:spcBef>
                <a:spcPct val="20000"/>
              </a:spcBef>
              <a:buClr>
                <a:schemeClr val="hlink"/>
              </a:buClr>
              <a:buSzPct val="55000"/>
              <a:buFont typeface="Wingdings" pitchFamily="2" charset="2"/>
              <a:buNone/>
            </a:pPr>
            <a:r>
              <a:rPr lang="en-US" dirty="0">
                <a:cs typeface="Tahoma" pitchFamily="34" charset="0"/>
              </a:rPr>
              <a:t>†</a:t>
            </a:r>
            <a:r>
              <a:rPr lang="en-US" sz="1800" dirty="0"/>
              <a:t>Ernest A. Kallman and John P. Grillo, </a:t>
            </a:r>
            <a:r>
              <a:rPr lang="en-US" sz="1800" u="sng" dirty="0"/>
              <a:t>Ethical Decision Making and Information Technology</a:t>
            </a:r>
            <a:r>
              <a:rPr lang="en-US" sz="1800" dirty="0"/>
              <a:t>, 2nd ed.,  New York: McGraw-Hill, 1996. (p. 19)</a:t>
            </a:r>
          </a:p>
        </p:txBody>
      </p:sp>
      <p:sp>
        <p:nvSpPr>
          <p:cNvPr id="5" name="Date Placeholder 4"/>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2"/>
          </p:nvPr>
        </p:nvSpPr>
        <p:spPr/>
        <p:txBody>
          <a:bodyPr/>
          <a:lstStyle/>
          <a:p>
            <a:pPr>
              <a:defRPr/>
            </a:pPr>
            <a:fld id="{7F9B4C5F-1D2F-44F3-A4D7-8151FEB73175}" type="slidenum">
              <a:rPr lang="en-US" smtClean="0"/>
              <a:pPr>
                <a:defRPr/>
              </a:pPr>
              <a:t>21</a:t>
            </a:fld>
            <a:endParaRPr lang="en-US"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1632494" y="322943"/>
            <a:ext cx="6316663" cy="768350"/>
          </a:xfrm>
        </p:spPr>
        <p:txBody>
          <a:bodyPr>
            <a:normAutofit/>
          </a:bodyPr>
          <a:lstStyle/>
          <a:p>
            <a:pP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Where to go from here?</a:t>
            </a:r>
          </a:p>
        </p:txBody>
      </p:sp>
      <p:sp>
        <p:nvSpPr>
          <p:cNvPr id="124931" name="Rectangle 1027"/>
          <p:cNvSpPr>
            <a:spLocks noGrp="1" noChangeArrowheads="1"/>
          </p:cNvSpPr>
          <p:nvPr>
            <p:ph type="body" idx="1"/>
          </p:nvPr>
        </p:nvSpPr>
        <p:spPr>
          <a:xfrm>
            <a:off x="77969" y="1245326"/>
            <a:ext cx="9010650" cy="4622074"/>
          </a:xfrm>
        </p:spPr>
        <p:txBody>
          <a:bodyPr>
            <a:normAutofit/>
          </a:bodyPr>
          <a:lstStyle/>
          <a:p>
            <a:pPr eaLnBrk="1" hangingPunct="1">
              <a:spcBef>
                <a:spcPts val="0"/>
              </a:spcBef>
              <a:spcAft>
                <a:spcPts val="1800"/>
              </a:spcAft>
            </a:pPr>
            <a:r>
              <a:rPr lang="en-US" sz="2800" dirty="0" smtClean="0"/>
              <a:t>Take a course in Engineering or Business Ethics</a:t>
            </a:r>
          </a:p>
          <a:p>
            <a:pPr eaLnBrk="1" hangingPunct="1">
              <a:spcBef>
                <a:spcPts val="0"/>
              </a:spcBef>
              <a:spcAft>
                <a:spcPts val="1800"/>
              </a:spcAft>
            </a:pPr>
            <a:r>
              <a:rPr lang="en-US" sz="2800" dirty="0" smtClean="0"/>
              <a:t>Study Professional &amp; Corporate Codes of Conduct</a:t>
            </a:r>
          </a:p>
          <a:p>
            <a:pPr eaLnBrk="1" hangingPunct="1">
              <a:spcBef>
                <a:spcPts val="0"/>
              </a:spcBef>
              <a:spcAft>
                <a:spcPts val="1800"/>
              </a:spcAft>
            </a:pPr>
            <a:r>
              <a:rPr lang="en-US" sz="2800" dirty="0" smtClean="0"/>
              <a:t>Seek and read ethics-related articles</a:t>
            </a:r>
          </a:p>
          <a:p>
            <a:pPr eaLnBrk="1" hangingPunct="1">
              <a:spcBef>
                <a:spcPts val="0"/>
              </a:spcBef>
              <a:spcAft>
                <a:spcPts val="1800"/>
              </a:spcAft>
            </a:pPr>
            <a:r>
              <a:rPr lang="en-US" sz="2800" dirty="0" smtClean="0"/>
              <a:t>Take the time to read ethics related chapters and excerpts available in many textbooks</a:t>
            </a:r>
          </a:p>
          <a:p>
            <a:pPr eaLnBrk="1" hangingPunct="1">
              <a:spcBef>
                <a:spcPts val="0"/>
              </a:spcBef>
              <a:spcAft>
                <a:spcPts val="1800"/>
              </a:spcAft>
            </a:pPr>
            <a:r>
              <a:rPr lang="en-US" sz="2800" dirty="0" smtClean="0"/>
              <a:t>Discuss ethical issues with your colleagues &amp; friends</a:t>
            </a:r>
          </a:p>
          <a:p>
            <a:pPr eaLnBrk="1" hangingPunct="1">
              <a:spcBef>
                <a:spcPts val="0"/>
              </a:spcBef>
              <a:spcAft>
                <a:spcPts val="1800"/>
              </a:spcAft>
            </a:pPr>
            <a:r>
              <a:rPr lang="en-US" sz="2800" dirty="0" smtClean="0"/>
              <a:t>Internet Sites ( </a:t>
            </a:r>
            <a:r>
              <a:rPr lang="en-US" sz="2800" dirty="0" smtClean="0">
                <a:hlinkClick r:id="rId3"/>
              </a:rPr>
              <a:t>www.onlineethics.org</a:t>
            </a:r>
            <a:r>
              <a:rPr lang="en-US" sz="2800" dirty="0" smtClean="0"/>
              <a:t> &amp; many others )</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22</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04800" y="2133600"/>
            <a:ext cx="8704263" cy="1295400"/>
          </a:xfrm>
        </p:spPr>
        <p:txBody>
          <a:bodyPr>
            <a:noAutofit/>
          </a:bodyPr>
          <a:lstStyle/>
          <a:p>
            <a:r>
              <a:rPr sz="4000" cap="small" smtClean="0">
                <a:solidFill>
                  <a:srgbClr val="00FF00"/>
                </a:solidFill>
              </a:rPr>
              <a:t>The Gray Matters Exercise</a:t>
            </a:r>
          </a:p>
        </p:txBody>
      </p:sp>
      <p:sp>
        <p:nvSpPr>
          <p:cNvPr id="5123" name="Rectangle 3"/>
          <p:cNvSpPr>
            <a:spLocks noGrp="1" noChangeArrowheads="1"/>
          </p:cNvSpPr>
          <p:nvPr>
            <p:ph type="subTitle" idx="1"/>
          </p:nvPr>
        </p:nvSpPr>
        <p:spPr>
          <a:xfrm>
            <a:off x="3200400" y="3581400"/>
            <a:ext cx="5727192" cy="1228344"/>
          </a:xfrm>
        </p:spPr>
        <p:txBody>
          <a:bodyPr>
            <a:normAutofit/>
          </a:bodyPr>
          <a:lstStyle/>
          <a:p>
            <a:r>
              <a:rPr lang="en-US" sz="2400" dirty="0" smtClean="0"/>
              <a:t>William J. Frey</a:t>
            </a:r>
            <a:br>
              <a:rPr lang="en-US" sz="2400" dirty="0" smtClean="0"/>
            </a:br>
            <a:r>
              <a:rPr lang="en-US" sz="2400" dirty="0" smtClean="0"/>
              <a:t>College of Business Administration</a:t>
            </a:r>
          </a:p>
          <a:p>
            <a:r>
              <a:rPr lang="en-US" sz="2400" dirty="0" smtClean="0"/>
              <a:t>UPRM</a:t>
            </a:r>
            <a:endParaRPr lang="en-US" sz="2400"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29343" y="292055"/>
            <a:ext cx="7467600" cy="1143000"/>
          </a:xfrm>
        </p:spPr>
        <p:txBody>
          <a:bodyPr>
            <a:normAutofit/>
          </a:bodyPr>
          <a:lstStyle/>
          <a:p>
            <a:pPr algn="ctr"/>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The Gray Matters Exercise</a:t>
            </a:r>
          </a:p>
        </p:txBody>
      </p:sp>
      <p:sp>
        <p:nvSpPr>
          <p:cNvPr id="58371" name="Rectangle 3"/>
          <p:cNvSpPr>
            <a:spLocks noGrp="1" noChangeArrowheads="1"/>
          </p:cNvSpPr>
          <p:nvPr>
            <p:ph type="body" idx="1"/>
          </p:nvPr>
        </p:nvSpPr>
        <p:spPr>
          <a:xfrm>
            <a:off x="326571" y="1045031"/>
            <a:ext cx="8229600" cy="3145970"/>
          </a:xfrm>
        </p:spPr>
        <p:txBody>
          <a:bodyPr/>
          <a:lstStyle/>
          <a:p>
            <a:pPr>
              <a:buNone/>
            </a:pPr>
            <a:endParaRPr lang="en-US" dirty="0"/>
          </a:p>
          <a:p>
            <a:r>
              <a:rPr lang="en-US" dirty="0" smtClean="0"/>
              <a:t>A scenario followed by a series of possible solutions</a:t>
            </a:r>
          </a:p>
          <a:p>
            <a:r>
              <a:rPr lang="en-US" dirty="0" smtClean="0"/>
              <a:t>Lockheed/Martin training program</a:t>
            </a:r>
            <a:endParaRPr lang="en-US" dirty="0"/>
          </a:p>
          <a:p>
            <a:pPr lvl="1"/>
            <a:r>
              <a:rPr lang="en-US" dirty="0" smtClean="0"/>
              <a:t>Goal—Acquaint </a:t>
            </a:r>
            <a:r>
              <a:rPr lang="en-US" dirty="0"/>
              <a:t>employees with company policy concerning common ethical </a:t>
            </a:r>
            <a:r>
              <a:rPr lang="en-US" dirty="0" smtClean="0"/>
              <a:t>problems</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24</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pic>
        <p:nvPicPr>
          <p:cNvPr id="4100" name="Picture 4" descr="C:\Documents and Settings\J Cruz\Local Settings\Temporary Internet Files\Content.IE5\JJ240JFB\MCj00905170000[1].wmf"/>
          <p:cNvPicPr>
            <a:picLocks noChangeAspect="1" noChangeArrowheads="1"/>
          </p:cNvPicPr>
          <p:nvPr/>
        </p:nvPicPr>
        <p:blipFill>
          <a:blip r:embed="rId3" cstate="print"/>
          <a:srcRect/>
          <a:stretch>
            <a:fillRect/>
          </a:stretch>
        </p:blipFill>
        <p:spPr bwMode="auto">
          <a:xfrm>
            <a:off x="4953000" y="4114800"/>
            <a:ext cx="3529847" cy="23622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304800"/>
            <a:ext cx="8029575" cy="762000"/>
          </a:xfrm>
        </p:spPr>
        <p:txBody>
          <a:bodyPr>
            <a:normAutofit/>
          </a:bodyPr>
          <a:lstStyle/>
          <a:p>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Instructions for Gray Matters</a:t>
            </a:r>
          </a:p>
        </p:txBody>
      </p:sp>
      <p:sp>
        <p:nvSpPr>
          <p:cNvPr id="60419" name="Rectangle 3"/>
          <p:cNvSpPr>
            <a:spLocks noGrp="1" noChangeArrowheads="1"/>
          </p:cNvSpPr>
          <p:nvPr>
            <p:ph type="body" idx="1"/>
          </p:nvPr>
        </p:nvSpPr>
        <p:spPr>
          <a:xfrm>
            <a:off x="108857" y="1338943"/>
            <a:ext cx="8850086" cy="5105400"/>
          </a:xfrm>
        </p:spPr>
        <p:txBody>
          <a:bodyPr>
            <a:normAutofit/>
          </a:bodyPr>
          <a:lstStyle/>
          <a:p>
            <a:pPr marL="550926" indent="-514350">
              <a:spcBef>
                <a:spcPts val="0"/>
              </a:spcBef>
              <a:spcAft>
                <a:spcPts val="600"/>
              </a:spcAft>
              <a:buFont typeface="+mj-lt"/>
              <a:buAutoNum type="arabicPeriod"/>
            </a:pPr>
            <a:r>
              <a:rPr lang="en-US" dirty="0" smtClean="0"/>
              <a:t>Read </a:t>
            </a:r>
            <a:r>
              <a:rPr lang="en-US" dirty="0"/>
              <a:t>the  scenario and solutions.</a:t>
            </a:r>
          </a:p>
          <a:p>
            <a:pPr marL="550926" indent="-514350">
              <a:spcBef>
                <a:spcPts val="0"/>
              </a:spcBef>
              <a:spcAft>
                <a:spcPts val="600"/>
              </a:spcAft>
              <a:buFont typeface="+mj-lt"/>
              <a:buAutoNum type="arabicPeriod"/>
            </a:pPr>
            <a:r>
              <a:rPr lang="en-US" dirty="0" smtClean="0"/>
              <a:t>Choose </a:t>
            </a:r>
            <a:r>
              <a:rPr lang="en-US" dirty="0"/>
              <a:t>from the solutions offered the one you think is the best and the one you think is the worst</a:t>
            </a:r>
          </a:p>
          <a:p>
            <a:pPr marL="550926" indent="-514350">
              <a:spcBef>
                <a:spcPts val="0"/>
              </a:spcBef>
              <a:spcAft>
                <a:spcPts val="600"/>
              </a:spcAft>
              <a:buFont typeface="+mj-lt"/>
              <a:buAutoNum type="arabicPeriod"/>
            </a:pPr>
            <a:r>
              <a:rPr lang="en-US" dirty="0" smtClean="0"/>
              <a:t>Using </a:t>
            </a:r>
            <a:r>
              <a:rPr lang="en-US" dirty="0"/>
              <a:t>the ethics tests, explain why these solutions are your choices for best and worst. </a:t>
            </a:r>
          </a:p>
          <a:p>
            <a:pPr marL="550926" indent="-514350">
              <a:spcBef>
                <a:spcPts val="0"/>
              </a:spcBef>
              <a:spcAft>
                <a:spcPts val="600"/>
              </a:spcAft>
              <a:buFont typeface="+mj-lt"/>
              <a:buAutoNum type="arabicPeriod"/>
            </a:pPr>
            <a:r>
              <a:rPr lang="en-US" dirty="0" smtClean="0"/>
              <a:t>What </a:t>
            </a:r>
            <a:r>
              <a:rPr lang="en-US" dirty="0"/>
              <a:t>would you do in this situation?  Why</a:t>
            </a:r>
            <a:r>
              <a:rPr lang="en-US" dirty="0" smtClean="0"/>
              <a:t>?</a:t>
            </a:r>
          </a:p>
          <a:p>
            <a:pPr marL="550926" indent="-514350">
              <a:spcBef>
                <a:spcPts val="0"/>
              </a:spcBef>
              <a:spcAft>
                <a:spcPts val="600"/>
              </a:spcAft>
              <a:buFont typeface="+mj-lt"/>
              <a:buAutoNum type="arabicPeriod"/>
            </a:pPr>
            <a:r>
              <a:rPr lang="en-US" dirty="0" smtClean="0"/>
              <a:t>Feel free to design your own solution.</a:t>
            </a:r>
            <a:endParaRPr lang="en-US" dirty="0"/>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25</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150938" y="304800"/>
            <a:ext cx="7793037" cy="762000"/>
          </a:xfrm>
        </p:spPr>
        <p:txBody>
          <a:bodyPr>
            <a:normAutofit/>
          </a:bodyPr>
          <a:lstStyle/>
          <a:p>
            <a:r>
              <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Pacemaker Case</a:t>
            </a:r>
          </a:p>
        </p:txBody>
      </p:sp>
      <p:sp>
        <p:nvSpPr>
          <p:cNvPr id="63491" name="Rectangle 3"/>
          <p:cNvSpPr>
            <a:spLocks noGrp="1" noChangeArrowheads="1"/>
          </p:cNvSpPr>
          <p:nvPr>
            <p:ph type="body" idx="1"/>
          </p:nvPr>
        </p:nvSpPr>
        <p:spPr>
          <a:xfrm>
            <a:off x="43543" y="1273629"/>
            <a:ext cx="9144000" cy="5105400"/>
          </a:xfrm>
        </p:spPr>
        <p:txBody>
          <a:bodyPr>
            <a:normAutofit lnSpcReduction="10000"/>
          </a:bodyPr>
          <a:lstStyle/>
          <a:p>
            <a:pPr>
              <a:lnSpc>
                <a:spcPct val="90000"/>
              </a:lnSpc>
            </a:pPr>
            <a:r>
              <a:rPr lang="en-US" sz="2800" dirty="0"/>
              <a:t>A pacemaker manufacturing company (PACE Inc.) located in a small town in Puerto Rico provides jobs to about 80% of the town’s workforce.  Profit margins are thin in this competitive field which includes larger U.S. companies.  You are on an R&amp;D team for PACE that has studied two options for the circuitry: BULK CMOS and SOI.  The team favors BULK CMOS because the manufacturing process is simpler and cheaper.  But the chips will be larger and consume more energy; this means more surgery for the patients to replace the batteries.  Overall, </a:t>
            </a:r>
            <a:r>
              <a:rPr lang="en-US" sz="2800" dirty="0" smtClean="0"/>
              <a:t>the </a:t>
            </a:r>
            <a:r>
              <a:rPr lang="en-US" sz="2800" dirty="0"/>
              <a:t>use of BULK CMOS </a:t>
            </a:r>
            <a:r>
              <a:rPr lang="en-US" sz="2800" dirty="0" smtClean="0"/>
              <a:t>might </a:t>
            </a:r>
            <a:r>
              <a:rPr lang="en-US" sz="2800" dirty="0"/>
              <a:t>reduce patient life </a:t>
            </a:r>
            <a:r>
              <a:rPr lang="en-US" sz="2800" dirty="0" smtClean="0"/>
              <a:t>expectancy; some persons have estimated this as high as 15%.   </a:t>
            </a:r>
            <a:r>
              <a:rPr lang="en-US" sz="2800" dirty="0"/>
              <a:t>Given this knowledge, what should you do?</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26</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Alternatives: Pacemaker Case</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64515" name="Rectangle 3"/>
          <p:cNvSpPr>
            <a:spLocks noGrp="1" noChangeArrowheads="1"/>
          </p:cNvSpPr>
          <p:nvPr>
            <p:ph type="body" idx="1"/>
          </p:nvPr>
        </p:nvSpPr>
        <p:spPr>
          <a:xfrm>
            <a:off x="348342" y="1560513"/>
            <a:ext cx="8567057" cy="4339544"/>
          </a:xfrm>
        </p:spPr>
        <p:txBody>
          <a:bodyPr/>
          <a:lstStyle/>
          <a:p>
            <a:pPr marL="550926" indent="-514350">
              <a:lnSpc>
                <a:spcPct val="90000"/>
              </a:lnSpc>
              <a:buFont typeface="+mj-lt"/>
              <a:buAutoNum type="arabicPeriod"/>
            </a:pPr>
            <a:r>
              <a:rPr lang="en-US" sz="2800" dirty="0" smtClean="0"/>
              <a:t>Go </a:t>
            </a:r>
            <a:r>
              <a:rPr lang="en-US" sz="2800" dirty="0"/>
              <a:t>along with the team and advocate the simpler and cheaper process.</a:t>
            </a:r>
          </a:p>
          <a:p>
            <a:pPr marL="550926" indent="-514350">
              <a:lnSpc>
                <a:spcPct val="90000"/>
              </a:lnSpc>
              <a:buFont typeface="+mj-lt"/>
              <a:buAutoNum type="arabicPeriod"/>
            </a:pPr>
            <a:r>
              <a:rPr lang="en-US" sz="2800" dirty="0" smtClean="0"/>
              <a:t>Oppose </a:t>
            </a:r>
            <a:r>
              <a:rPr lang="en-US" sz="2800" dirty="0"/>
              <a:t>the team and advocate the more complex, more expensive, but safer process.  Try to persuade the team members to opt for safety.</a:t>
            </a:r>
          </a:p>
          <a:p>
            <a:pPr marL="550926" indent="-514350">
              <a:lnSpc>
                <a:spcPct val="90000"/>
              </a:lnSpc>
              <a:buFont typeface="+mj-lt"/>
              <a:buAutoNum type="arabicPeriod"/>
            </a:pPr>
            <a:r>
              <a:rPr lang="en-US" sz="2800" dirty="0" smtClean="0"/>
              <a:t>Oppose </a:t>
            </a:r>
            <a:r>
              <a:rPr lang="en-US" sz="2800" dirty="0"/>
              <a:t>the team.  Force agreement by threatening to blow the whistle.</a:t>
            </a:r>
          </a:p>
          <a:p>
            <a:pPr marL="550926" indent="-514350">
              <a:lnSpc>
                <a:spcPct val="90000"/>
              </a:lnSpc>
              <a:buFont typeface="+mj-lt"/>
              <a:buAutoNum type="arabicPeriod"/>
            </a:pPr>
            <a:r>
              <a:rPr lang="en-US" sz="2800" dirty="0" smtClean="0"/>
              <a:t>Resign </a:t>
            </a:r>
            <a:r>
              <a:rPr lang="en-US" sz="2800" dirty="0"/>
              <a:t>from PACE, Inc.</a:t>
            </a:r>
          </a:p>
          <a:p>
            <a:pPr marL="550926" indent="-514350">
              <a:lnSpc>
                <a:spcPct val="90000"/>
              </a:lnSpc>
              <a:buFont typeface="+mj-lt"/>
              <a:buAutoNum type="arabicPeriod"/>
            </a:pPr>
            <a:r>
              <a:rPr lang="en-US" sz="2800" dirty="0" smtClean="0"/>
              <a:t>Design </a:t>
            </a:r>
            <a:r>
              <a:rPr lang="en-US" sz="2800" dirty="0"/>
              <a:t>your own solution.</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27</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70688" y="231648"/>
            <a:ext cx="8705088" cy="1005840"/>
          </a:xfrm>
        </p:spPr>
        <p:txBody>
          <a:bodyPr>
            <a:noAutofit/>
          </a:bodyPr>
          <a:lstStyle/>
          <a:p>
            <a:pPr algn="ctr"/>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Developing Gray Matters type exercise </a:t>
            </a:r>
            <a:endParaRPr lang="en-US" sz="40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80899" name="Rectangle 3"/>
          <p:cNvSpPr>
            <a:spLocks noGrp="1" noChangeArrowheads="1"/>
          </p:cNvSpPr>
          <p:nvPr>
            <p:ph type="body" idx="1"/>
          </p:nvPr>
        </p:nvSpPr>
        <p:spPr>
          <a:xfrm>
            <a:off x="262128" y="1185672"/>
            <a:ext cx="8500872" cy="5367528"/>
          </a:xfrm>
        </p:spPr>
        <p:txBody>
          <a:bodyPr>
            <a:normAutofit fontScale="92500" lnSpcReduction="10000"/>
          </a:bodyPr>
          <a:lstStyle/>
          <a:p>
            <a:r>
              <a:rPr lang="en-US" sz="3200" dirty="0" smtClean="0"/>
              <a:t>Formulate your scenario</a:t>
            </a:r>
          </a:p>
          <a:p>
            <a:pPr lvl="1"/>
            <a:r>
              <a:rPr lang="en-US" sz="2800" dirty="0" smtClean="0"/>
              <a:t>design it from the participant perspective (around a decision point or points)</a:t>
            </a:r>
          </a:p>
          <a:p>
            <a:pPr lvl="1"/>
            <a:r>
              <a:rPr lang="en-US" sz="2800" dirty="0" smtClean="0"/>
              <a:t>sources (</a:t>
            </a:r>
            <a:r>
              <a:rPr lang="en-US" sz="2800" u="sng" dirty="0" smtClean="0"/>
              <a:t>real life experiences</a:t>
            </a:r>
            <a:r>
              <a:rPr lang="en-US" sz="2800" dirty="0" smtClean="0"/>
              <a:t>, textbooks, newspaper articles, movies, novels, etc.)</a:t>
            </a:r>
          </a:p>
          <a:p>
            <a:pPr lvl="1"/>
            <a:r>
              <a:rPr lang="en-US" sz="2800" dirty="0" smtClean="0"/>
              <a:t>idealize and generalize</a:t>
            </a:r>
          </a:p>
          <a:p>
            <a:pPr lvl="3"/>
            <a:endParaRPr lang="en-US" dirty="0" smtClean="0"/>
          </a:p>
          <a:p>
            <a:r>
              <a:rPr lang="en-US" sz="3200" dirty="0" smtClean="0"/>
              <a:t>Construct solutions</a:t>
            </a:r>
          </a:p>
          <a:p>
            <a:pPr lvl="1"/>
            <a:r>
              <a:rPr lang="en-US" sz="2800" dirty="0" smtClean="0"/>
              <a:t>Possible starting point - </a:t>
            </a:r>
            <a:r>
              <a:rPr lang="en-US" sz="2800" u="sng" dirty="0" smtClean="0"/>
              <a:t>four generic options</a:t>
            </a:r>
            <a:r>
              <a:rPr lang="en-US" sz="2800" dirty="0" smtClean="0"/>
              <a:t>: </a:t>
            </a:r>
            <a:endParaRPr lang="en-US" sz="2800" dirty="0"/>
          </a:p>
          <a:p>
            <a:pPr lvl="2">
              <a:buNone/>
            </a:pPr>
            <a:r>
              <a:rPr lang="en-US" dirty="0"/>
              <a:t>(1) </a:t>
            </a:r>
            <a:r>
              <a:rPr lang="en-US" i="1" dirty="0"/>
              <a:t>give </a:t>
            </a:r>
            <a:r>
              <a:rPr lang="en-US" i="1" dirty="0" smtClean="0"/>
              <a:t>in</a:t>
            </a:r>
            <a:r>
              <a:rPr lang="en-US" dirty="0" smtClean="0"/>
              <a:t> </a:t>
            </a:r>
            <a:endParaRPr lang="en-US" dirty="0"/>
          </a:p>
          <a:p>
            <a:pPr lvl="2">
              <a:buNone/>
            </a:pPr>
            <a:r>
              <a:rPr lang="en-US" dirty="0"/>
              <a:t>(2) </a:t>
            </a:r>
            <a:r>
              <a:rPr lang="en-US" i="1" dirty="0" smtClean="0"/>
              <a:t>negotiate</a:t>
            </a:r>
            <a:r>
              <a:rPr lang="en-US" dirty="0" smtClean="0"/>
              <a:t> </a:t>
            </a:r>
            <a:endParaRPr lang="en-US" dirty="0"/>
          </a:p>
          <a:p>
            <a:pPr lvl="2">
              <a:buNone/>
            </a:pPr>
            <a:r>
              <a:rPr lang="en-US" dirty="0"/>
              <a:t>(3) </a:t>
            </a:r>
            <a:r>
              <a:rPr lang="en-US" i="1" dirty="0" smtClean="0"/>
              <a:t>oppose</a:t>
            </a:r>
            <a:r>
              <a:rPr lang="en-US" dirty="0" smtClean="0"/>
              <a:t> </a:t>
            </a:r>
            <a:endParaRPr lang="en-US" dirty="0"/>
          </a:p>
          <a:p>
            <a:pPr lvl="2">
              <a:buNone/>
            </a:pPr>
            <a:r>
              <a:rPr lang="en-US" dirty="0"/>
              <a:t>(4) </a:t>
            </a:r>
            <a:r>
              <a:rPr lang="en-US" dirty="0" smtClean="0"/>
              <a:t>r</a:t>
            </a:r>
            <a:r>
              <a:rPr lang="en-US" i="1" dirty="0" smtClean="0"/>
              <a:t>esign</a:t>
            </a:r>
            <a:endParaRPr lang="en-US" dirty="0"/>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28</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04800" y="2133600"/>
            <a:ext cx="8704263" cy="1295400"/>
          </a:xfrm>
        </p:spPr>
        <p:txBody>
          <a:bodyPr>
            <a:noAutofit/>
          </a:bodyPr>
          <a:lstStyle/>
          <a:p>
            <a:r>
              <a:rPr sz="4000" cap="small" smtClean="0">
                <a:solidFill>
                  <a:srgbClr val="00FF00"/>
                </a:solidFill>
              </a:rPr>
              <a:t>Digital Manipulation</a:t>
            </a:r>
          </a:p>
        </p:txBody>
      </p:sp>
      <p:sp>
        <p:nvSpPr>
          <p:cNvPr id="5123" name="Rectangle 3"/>
          <p:cNvSpPr>
            <a:spLocks noGrp="1" noChangeArrowheads="1"/>
          </p:cNvSpPr>
          <p:nvPr>
            <p:ph type="subTitle" idx="1"/>
          </p:nvPr>
        </p:nvSpPr>
        <p:spPr>
          <a:xfrm>
            <a:off x="3200400" y="3581400"/>
            <a:ext cx="5727192" cy="1228344"/>
          </a:xfrm>
        </p:spPr>
        <p:txBody>
          <a:bodyPr>
            <a:normAutofit/>
          </a:bodyPr>
          <a:lstStyle/>
          <a:p>
            <a:pPr eaLnBrk="1" hangingPunct="1"/>
            <a:r>
              <a:rPr lang="en-US" sz="2400" dirty="0" err="1" smtClean="0"/>
              <a:t>Aury</a:t>
            </a:r>
            <a:r>
              <a:rPr lang="en-US" sz="2400" dirty="0" smtClean="0"/>
              <a:t> M. </a:t>
            </a:r>
            <a:r>
              <a:rPr lang="en-US" sz="2400" dirty="0" err="1" smtClean="0"/>
              <a:t>Curbelo</a:t>
            </a:r>
            <a:endParaRPr lang="en-US" sz="2400" dirty="0" smtClean="0"/>
          </a:p>
          <a:p>
            <a:r>
              <a:rPr lang="en-US" dirty="0" smtClean="0"/>
              <a:t>College of Business Administration</a:t>
            </a:r>
          </a:p>
          <a:p>
            <a:r>
              <a:rPr lang="en-US" dirty="0" smtClean="0"/>
              <a:t>UPRM</a:t>
            </a:r>
            <a:endParaRPr lang="en-US" b="1" dirty="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292608" y="165708"/>
            <a:ext cx="8534399" cy="841825"/>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Workshop Agenda Highlights</a:t>
            </a:r>
          </a:p>
        </p:txBody>
      </p:sp>
      <p:sp>
        <p:nvSpPr>
          <p:cNvPr id="4102" name="Rectangle 3"/>
          <p:cNvSpPr>
            <a:spLocks noGrp="1" noChangeArrowheads="1"/>
          </p:cNvSpPr>
          <p:nvPr>
            <p:ph idx="1"/>
          </p:nvPr>
        </p:nvSpPr>
        <p:spPr>
          <a:xfrm>
            <a:off x="351535" y="925575"/>
            <a:ext cx="8148998" cy="5703825"/>
          </a:xfrm>
        </p:spPr>
        <p:txBody>
          <a:bodyPr>
            <a:normAutofit lnSpcReduction="10000"/>
          </a:bodyPr>
          <a:lstStyle/>
          <a:p>
            <a:pPr eaLnBrk="1" hangingPunct="1">
              <a:spcAft>
                <a:spcPct val="20000"/>
              </a:spcAft>
            </a:pPr>
            <a:r>
              <a:rPr lang="en-US" sz="2600" b="1" dirty="0" smtClean="0">
                <a:solidFill>
                  <a:srgbClr val="FFFF00"/>
                </a:solidFill>
              </a:rPr>
              <a:t>EAC Education Survey</a:t>
            </a:r>
          </a:p>
          <a:p>
            <a:pPr eaLnBrk="1" hangingPunct="1">
              <a:spcAft>
                <a:spcPct val="20000"/>
              </a:spcAft>
            </a:pPr>
            <a:r>
              <a:rPr lang="en-US" sz="2600" b="1" dirty="0" smtClean="0">
                <a:solidFill>
                  <a:srgbClr val="FFFF00"/>
                </a:solidFill>
              </a:rPr>
              <a:t>Introduction to EAC</a:t>
            </a:r>
          </a:p>
          <a:p>
            <a:pPr eaLnBrk="1" hangingPunct="1">
              <a:spcAft>
                <a:spcPct val="20000"/>
              </a:spcAft>
            </a:pPr>
            <a:r>
              <a:rPr lang="en-US" sz="2600" b="1" dirty="0" smtClean="0">
                <a:solidFill>
                  <a:srgbClr val="FFFF00"/>
                </a:solidFill>
              </a:rPr>
              <a:t>Demonstrations</a:t>
            </a:r>
          </a:p>
          <a:p>
            <a:pPr lvl="1">
              <a:spcAft>
                <a:spcPct val="20000"/>
              </a:spcAft>
            </a:pPr>
            <a:r>
              <a:rPr lang="en-US" sz="2200" b="1" dirty="0" smtClean="0">
                <a:solidFill>
                  <a:srgbClr val="FFFF00"/>
                </a:solidFill>
              </a:rPr>
              <a:t>EAC “Pre-Test” / Gray Matters / Digital Images</a:t>
            </a:r>
            <a:endParaRPr lang="en-US" sz="2600" b="1" dirty="0" smtClean="0">
              <a:solidFill>
                <a:srgbClr val="FFFF00"/>
              </a:solidFill>
            </a:endParaRPr>
          </a:p>
          <a:p>
            <a:pPr eaLnBrk="1" hangingPunct="1">
              <a:spcAft>
                <a:spcPct val="20000"/>
              </a:spcAft>
            </a:pPr>
            <a:r>
              <a:rPr lang="en-US" sz="2600" b="1" dirty="0" smtClean="0">
                <a:solidFill>
                  <a:srgbClr val="FFFF00"/>
                </a:solidFill>
              </a:rPr>
              <a:t>Ideas and Resources for EAC Modules</a:t>
            </a:r>
          </a:p>
          <a:p>
            <a:pPr eaLnBrk="1" hangingPunct="1">
              <a:spcAft>
                <a:spcPct val="20000"/>
              </a:spcAft>
            </a:pPr>
            <a:r>
              <a:rPr lang="en-US" sz="2600" b="1" dirty="0" smtClean="0">
                <a:solidFill>
                  <a:srgbClr val="00B0F0"/>
                </a:solidFill>
              </a:rPr>
              <a:t>Hands on</a:t>
            </a:r>
          </a:p>
          <a:p>
            <a:pPr lvl="1">
              <a:spcAft>
                <a:spcPct val="20000"/>
              </a:spcAft>
            </a:pPr>
            <a:r>
              <a:rPr lang="en-US" sz="2200" b="1" dirty="0" smtClean="0">
                <a:solidFill>
                  <a:srgbClr val="00B0F0"/>
                </a:solidFill>
              </a:rPr>
              <a:t>Create Modules</a:t>
            </a:r>
          </a:p>
          <a:p>
            <a:pPr lvl="1">
              <a:spcAft>
                <a:spcPct val="20000"/>
              </a:spcAft>
            </a:pPr>
            <a:r>
              <a:rPr lang="en-US" sz="2200" b="1" dirty="0" smtClean="0">
                <a:solidFill>
                  <a:srgbClr val="00B0F0"/>
                </a:solidFill>
              </a:rPr>
              <a:t>Present Modules</a:t>
            </a:r>
          </a:p>
          <a:p>
            <a:pPr eaLnBrk="1" hangingPunct="1">
              <a:spcAft>
                <a:spcPct val="20000"/>
              </a:spcAft>
            </a:pPr>
            <a:r>
              <a:rPr lang="en-US" sz="2600" b="1" dirty="0" smtClean="0">
                <a:solidFill>
                  <a:srgbClr val="00B0F0"/>
                </a:solidFill>
              </a:rPr>
              <a:t>The EAC Community &amp; the EAC Toolkit</a:t>
            </a:r>
          </a:p>
          <a:p>
            <a:pPr eaLnBrk="1" hangingPunct="1">
              <a:spcAft>
                <a:spcPct val="20000"/>
              </a:spcAft>
            </a:pPr>
            <a:r>
              <a:rPr lang="en-US" sz="2600" b="1" dirty="0" smtClean="0">
                <a:solidFill>
                  <a:srgbClr val="00B0F0"/>
                </a:solidFill>
              </a:rPr>
              <a:t>Action Plan: Implementation and Assessment</a:t>
            </a:r>
          </a:p>
          <a:p>
            <a:pPr eaLnBrk="1" hangingPunct="1">
              <a:spcAft>
                <a:spcPct val="20000"/>
              </a:spcAft>
            </a:pPr>
            <a:r>
              <a:rPr lang="en-US" sz="2600" b="1" dirty="0" smtClean="0">
                <a:solidFill>
                  <a:srgbClr val="00B0F0"/>
                </a:solidFill>
              </a:rPr>
              <a:t>Evaluation and Certificates</a:t>
            </a:r>
          </a:p>
          <a:p>
            <a:pPr eaLnBrk="1" hangingPunct="1">
              <a:spcAft>
                <a:spcPct val="20000"/>
              </a:spcAft>
            </a:pPr>
            <a:endParaRPr lang="en-US" sz="2600" dirty="0" smtClean="0"/>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3</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bwMode="auto">
          <a:xfrm>
            <a:off x="914400" y="4806950"/>
            <a:ext cx="7772400" cy="1974850"/>
          </a:xfrm>
        </p:spPr>
        <p:txBody>
          <a:bodyPr wrap="square" lIns="91440" tIns="45720" rIns="91440" bIns="45720" numCol="1" anchorCtr="0" compatLnSpc="1">
            <a:prstTxWarp prst="textNoShape">
              <a:avLst/>
            </a:prstTxWarp>
          </a:bodyPr>
          <a:lstStyle/>
          <a:p>
            <a:pPr marR="0" eaLnBrk="1" hangingPunct="1"/>
            <a:r>
              <a:rPr lang="es-PR" cap="none" dirty="0" smtClean="0">
                <a:effectLst/>
              </a:rPr>
              <a:t>Aury M. Curbelo Ph.D</a:t>
            </a:r>
            <a:br>
              <a:rPr lang="es-PR" cap="none" dirty="0" smtClean="0">
                <a:effectLst/>
              </a:rPr>
            </a:br>
            <a:r>
              <a:rPr lang="es-PR" sz="2400" cap="none" dirty="0" smtClean="0">
                <a:effectLst/>
              </a:rPr>
              <a:t>University of Puerto Rico Mayagüez Campus</a:t>
            </a:r>
          </a:p>
        </p:txBody>
      </p:sp>
      <p:sp>
        <p:nvSpPr>
          <p:cNvPr id="8195" name="Subtitle 2"/>
          <p:cNvSpPr>
            <a:spLocks noGrp="1"/>
          </p:cNvSpPr>
          <p:nvPr>
            <p:ph type="subTitle" idx="1"/>
          </p:nvPr>
        </p:nvSpPr>
        <p:spPr>
          <a:xfrm>
            <a:off x="838200" y="3070225"/>
            <a:ext cx="7772400" cy="1508125"/>
          </a:xfrm>
        </p:spPr>
        <p:txBody>
          <a:bodyPr/>
          <a:lstStyle/>
          <a:p>
            <a:pPr eaLnBrk="1" hangingPunct="1">
              <a:spcBef>
                <a:spcPct val="0"/>
              </a:spcBef>
            </a:pPr>
            <a:r>
              <a:rPr lang="es-PR" sz="4800" dirty="0" smtClean="0"/>
              <a:t>Photo Editing Code of Ethics</a:t>
            </a:r>
          </a:p>
        </p:txBody>
      </p:sp>
      <p:sp>
        <p:nvSpPr>
          <p:cNvPr id="8196" name="Rectangle 4"/>
          <p:cNvSpPr>
            <a:spLocks noChangeArrowheads="1"/>
          </p:cNvSpPr>
          <p:nvPr/>
        </p:nvSpPr>
        <p:spPr bwMode="auto">
          <a:xfrm>
            <a:off x="457200" y="6488113"/>
            <a:ext cx="8458200" cy="277812"/>
          </a:xfrm>
          <a:prstGeom prst="rect">
            <a:avLst/>
          </a:prstGeom>
          <a:noFill/>
          <a:ln w="9525">
            <a:noFill/>
            <a:miter lim="800000"/>
            <a:headEnd/>
            <a:tailEnd/>
          </a:ln>
        </p:spPr>
        <p:txBody>
          <a:bodyPr>
            <a:spAutoFit/>
          </a:bodyPr>
          <a:lstStyle/>
          <a:p>
            <a:r>
              <a:rPr lang="es-PR" sz="1200" dirty="0"/>
              <a:t>Picture source: </a:t>
            </a:r>
            <a:r>
              <a:rPr lang="es-PR" sz="1200" dirty="0">
                <a:hlinkClick r:id="rId3"/>
              </a:rPr>
              <a:t>http://www.cnet.com.au/software/imaging/0,239035345,240092347-11s,00.htm</a:t>
            </a:r>
            <a:r>
              <a:rPr lang="es-PR" sz="1200" dirty="0"/>
              <a:t> </a:t>
            </a:r>
          </a:p>
        </p:txBody>
      </p:sp>
      <p:pic>
        <p:nvPicPr>
          <p:cNvPr id="8198" name="Picture 6"/>
          <p:cNvPicPr>
            <a:picLocks noChangeAspect="1" noChangeArrowheads="1"/>
          </p:cNvPicPr>
          <p:nvPr/>
        </p:nvPicPr>
        <p:blipFill>
          <a:blip r:embed="rId4" cstate="print"/>
          <a:srcRect/>
          <a:stretch>
            <a:fillRect/>
          </a:stretch>
        </p:blipFill>
        <p:spPr bwMode="auto">
          <a:xfrm>
            <a:off x="6705600" y="0"/>
            <a:ext cx="2280001" cy="3733800"/>
          </a:xfrm>
          <a:prstGeom prst="rect">
            <a:avLst/>
          </a:prstGeom>
          <a:ln>
            <a:noFill/>
          </a:ln>
          <a:effectLst>
            <a:softEdge rad="112500"/>
          </a:effectLst>
        </p:spPr>
      </p:pic>
      <p:pic>
        <p:nvPicPr>
          <p:cNvPr id="8199" name="Picture 7"/>
          <p:cNvPicPr>
            <a:picLocks noChangeAspect="1" noChangeArrowheads="1"/>
          </p:cNvPicPr>
          <p:nvPr/>
        </p:nvPicPr>
        <p:blipFill>
          <a:blip r:embed="rId5" cstate="print"/>
          <a:srcRect/>
          <a:stretch>
            <a:fillRect/>
          </a:stretch>
        </p:blipFill>
        <p:spPr bwMode="auto">
          <a:xfrm>
            <a:off x="4800600" y="990600"/>
            <a:ext cx="1876425" cy="269557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763"/>
            <a:ext cx="7772400" cy="4821237"/>
          </a:xfrm>
        </p:spPr>
        <p:txBody>
          <a:bodyPr/>
          <a:lstStyle/>
          <a:p>
            <a:pPr eaLnBrk="1" fontAlgn="auto" hangingPunct="1">
              <a:spcAft>
                <a:spcPts val="0"/>
              </a:spcAft>
              <a:defRPr/>
            </a:pPr>
            <a:r>
              <a:rPr lang="en-US" sz="3200" dirty="0" smtClean="0">
                <a:solidFill>
                  <a:schemeClr val="tx2">
                    <a:satMod val="200000"/>
                  </a:schemeClr>
                </a:solidFill>
              </a:rPr>
              <a:t>“As a result of the boom in</a:t>
            </a:r>
            <a:br>
              <a:rPr lang="en-US" sz="3200" dirty="0" smtClean="0">
                <a:solidFill>
                  <a:schemeClr val="tx2">
                    <a:satMod val="200000"/>
                  </a:schemeClr>
                </a:solidFill>
              </a:rPr>
            </a:br>
            <a:r>
              <a:rPr lang="en-US" sz="3200" dirty="0" smtClean="0">
                <a:solidFill>
                  <a:schemeClr val="tx2">
                    <a:satMod val="200000"/>
                  </a:schemeClr>
                </a:solidFill>
              </a:rPr>
              <a:t>digital photography and the availability of applications like Photoshop one of the most common philosophical and</a:t>
            </a:r>
            <a:br>
              <a:rPr lang="en-US" sz="3200" dirty="0" smtClean="0">
                <a:solidFill>
                  <a:schemeClr val="tx2">
                    <a:satMod val="200000"/>
                  </a:schemeClr>
                </a:solidFill>
              </a:rPr>
            </a:br>
            <a:r>
              <a:rPr lang="en-US" sz="3200" b="1" dirty="0" smtClean="0">
                <a:solidFill>
                  <a:srgbClr val="FF0000"/>
                </a:solidFill>
              </a:rPr>
              <a:t>ethical discussions within the photographic community is about the appropriate use and extent of photo</a:t>
            </a:r>
            <a:br>
              <a:rPr lang="en-US" sz="3200" b="1" dirty="0" smtClean="0">
                <a:solidFill>
                  <a:srgbClr val="FF0000"/>
                </a:solidFill>
              </a:rPr>
            </a:br>
            <a:r>
              <a:rPr lang="en-US" sz="3200" b="1" dirty="0" smtClean="0">
                <a:solidFill>
                  <a:srgbClr val="FF0000"/>
                </a:solidFill>
              </a:rPr>
              <a:t>manipulation</a:t>
            </a:r>
            <a:r>
              <a:rPr lang="en-US" sz="3200" dirty="0" smtClean="0">
                <a:solidFill>
                  <a:schemeClr val="tx2">
                    <a:satMod val="200000"/>
                  </a:schemeClr>
                </a:solidFill>
              </a:rPr>
              <a:t>.” Jim Goldstein</a:t>
            </a:r>
            <a:endParaRPr lang="en-US" sz="3200" dirty="0">
              <a:solidFill>
                <a:schemeClr val="tx2">
                  <a:satMod val="200000"/>
                </a:schemeClr>
              </a:solidFill>
            </a:endParaRPr>
          </a:p>
        </p:txBody>
      </p:sp>
      <p:sp>
        <p:nvSpPr>
          <p:cNvPr id="9219" name="Rectangle 4"/>
          <p:cNvSpPr>
            <a:spLocks noChangeArrowheads="1"/>
          </p:cNvSpPr>
          <p:nvPr/>
        </p:nvSpPr>
        <p:spPr bwMode="auto">
          <a:xfrm>
            <a:off x="533400" y="6172200"/>
            <a:ext cx="8382000" cy="307975"/>
          </a:xfrm>
          <a:prstGeom prst="rect">
            <a:avLst/>
          </a:prstGeom>
          <a:noFill/>
          <a:ln w="9525">
            <a:noFill/>
            <a:miter lim="800000"/>
            <a:headEnd/>
            <a:tailEnd/>
          </a:ln>
        </p:spPr>
        <p:txBody>
          <a:bodyPr>
            <a:spAutoFit/>
          </a:bodyPr>
          <a:lstStyle/>
          <a:p>
            <a:r>
              <a:rPr lang="es-PR" sz="1400" dirty="0"/>
              <a:t>http://www.jmg-galleries.com/blog/2007/04/17/ethics-of-photography-career-suicide-by-photoshop/</a:t>
            </a:r>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46DF914D-9D3E-4F4D-AAE5-FA426A83C1EB}" type="slidenum">
              <a:rPr lang="es-PR" smtClean="0"/>
              <a:pPr>
                <a:defRPr/>
              </a:pPr>
              <a:t>31</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763"/>
            <a:ext cx="7772400" cy="3525837"/>
          </a:xfrm>
        </p:spPr>
        <p:txBody>
          <a:bodyPr/>
          <a:lstStyle/>
          <a:p>
            <a:pPr eaLnBrk="1" fontAlgn="auto" hangingPunct="1">
              <a:spcAft>
                <a:spcPts val="0"/>
              </a:spcAft>
              <a:defRPr/>
            </a:pPr>
            <a:r>
              <a:rPr lang="en-US" dirty="0" smtClean="0">
                <a:solidFill>
                  <a:schemeClr val="tx2">
                    <a:satMod val="200000"/>
                  </a:schemeClr>
                </a:solidFill>
              </a:rPr>
              <a:t>“While the </a:t>
            </a:r>
            <a:r>
              <a:rPr lang="en-US" b="1" dirty="0" smtClean="0">
                <a:solidFill>
                  <a:srgbClr val="FF0000"/>
                </a:solidFill>
              </a:rPr>
              <a:t>technology may not have any ethics</a:t>
            </a:r>
            <a:r>
              <a:rPr lang="en-US" dirty="0" smtClean="0">
                <a:solidFill>
                  <a:schemeClr val="tx2">
                    <a:satMod val="200000"/>
                  </a:schemeClr>
                </a:solidFill>
              </a:rPr>
              <a:t>, the </a:t>
            </a:r>
            <a:r>
              <a:rPr lang="en-US" b="1" dirty="0" smtClean="0">
                <a:solidFill>
                  <a:srgbClr val="FF0000"/>
                </a:solidFill>
              </a:rPr>
              <a:t>user’s ethics are now tested </a:t>
            </a:r>
            <a:r>
              <a:rPr lang="en-US" dirty="0" smtClean="0">
                <a:solidFill>
                  <a:schemeClr val="tx2">
                    <a:satMod val="200000"/>
                  </a:schemeClr>
                </a:solidFill>
              </a:rPr>
              <a:t>by the endless possibilities of what technology can do.” Natalia Fletcher</a:t>
            </a:r>
            <a:endParaRPr lang="es-PR" dirty="0">
              <a:solidFill>
                <a:schemeClr val="tx2">
                  <a:satMod val="200000"/>
                </a:schemeClr>
              </a:solidFill>
            </a:endParaRPr>
          </a:p>
        </p:txBody>
      </p:sp>
      <p:sp>
        <p:nvSpPr>
          <p:cNvPr id="10243" name="Rectangle 3"/>
          <p:cNvSpPr>
            <a:spLocks noChangeArrowheads="1"/>
          </p:cNvSpPr>
          <p:nvPr/>
        </p:nvSpPr>
        <p:spPr bwMode="auto">
          <a:xfrm>
            <a:off x="533400" y="5943600"/>
            <a:ext cx="7086600" cy="369888"/>
          </a:xfrm>
          <a:prstGeom prst="rect">
            <a:avLst/>
          </a:prstGeom>
          <a:noFill/>
          <a:ln w="9525">
            <a:noFill/>
            <a:miter lim="800000"/>
            <a:headEnd/>
            <a:tailEnd/>
          </a:ln>
        </p:spPr>
        <p:txBody>
          <a:bodyPr>
            <a:spAutoFit/>
          </a:bodyPr>
          <a:lstStyle/>
          <a:p>
            <a:r>
              <a:rPr lang="es-PR" dirty="0"/>
              <a:t>http://www.nataliafletcher.com/photo/ethics.htm</a:t>
            </a:r>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46DF914D-9D3E-4F4D-AAE5-FA426A83C1EB}" type="slidenum">
              <a:rPr lang="es-PR" smtClean="0"/>
              <a:pPr>
                <a:defRPr/>
              </a:pPr>
              <a:t>32</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s-PR" dirty="0" smtClean="0">
                <a:solidFill>
                  <a:schemeClr val="tx2">
                    <a:satMod val="200000"/>
                  </a:schemeClr>
                </a:solidFill>
              </a:rPr>
              <a:t>My </a:t>
            </a:r>
            <a:r>
              <a:rPr lang="en-US" dirty="0" smtClean="0">
                <a:solidFill>
                  <a:schemeClr val="tx2">
                    <a:satMod val="200000"/>
                  </a:schemeClr>
                </a:solidFill>
              </a:rPr>
              <a:t>intentions</a:t>
            </a:r>
            <a:r>
              <a:rPr lang="es-PR" dirty="0" smtClean="0">
                <a:solidFill>
                  <a:schemeClr val="tx2">
                    <a:satMod val="200000"/>
                  </a:schemeClr>
                </a:solidFill>
              </a:rPr>
              <a:t>…</a:t>
            </a:r>
            <a:endParaRPr lang="es-PR" dirty="0">
              <a:solidFill>
                <a:schemeClr val="tx2">
                  <a:satMod val="200000"/>
                </a:schemeClr>
              </a:solidFill>
            </a:endParaRPr>
          </a:p>
        </p:txBody>
      </p:sp>
      <p:sp>
        <p:nvSpPr>
          <p:cNvPr id="11267" name="Content Placeholder 2"/>
          <p:cNvSpPr>
            <a:spLocks noGrp="1"/>
          </p:cNvSpPr>
          <p:nvPr>
            <p:ph idx="1"/>
          </p:nvPr>
        </p:nvSpPr>
        <p:spPr>
          <a:xfrm>
            <a:off x="914400" y="1524000"/>
            <a:ext cx="7772400" cy="4832350"/>
          </a:xfrm>
        </p:spPr>
        <p:txBody>
          <a:bodyPr/>
          <a:lstStyle/>
          <a:p>
            <a:pPr eaLnBrk="1" hangingPunct="1"/>
            <a:r>
              <a:rPr lang="en-US" dirty="0" smtClean="0"/>
              <a:t>I want my students </a:t>
            </a:r>
            <a:r>
              <a:rPr lang="en-US" b="1" dirty="0" smtClean="0">
                <a:solidFill>
                  <a:srgbClr val="FF0000"/>
                </a:solidFill>
              </a:rPr>
              <a:t>to think about the issues in digital photography and arrive at their own conclusions</a:t>
            </a:r>
            <a:r>
              <a:rPr lang="en-US" dirty="0" smtClean="0"/>
              <a:t> in a logical and reasoned manner.</a:t>
            </a:r>
          </a:p>
          <a:p>
            <a:pPr eaLnBrk="1" hangingPunct="1"/>
            <a:r>
              <a:rPr lang="en-US" dirty="0" smtClean="0"/>
              <a:t>I want my students to understand that photographs are no longer fixed images; images have become something you can change, therefore….</a:t>
            </a:r>
          </a:p>
          <a:p>
            <a:pPr lvl="3" eaLnBrk="1" hangingPunct="1"/>
            <a:r>
              <a:rPr lang="en-US" sz="2800" dirty="0" smtClean="0"/>
              <a:t>We need to change how we perceive what a photograph is.</a:t>
            </a:r>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46DF914D-9D3E-4F4D-AAE5-FA426A83C1EB}" type="slidenum">
              <a:rPr lang="es-PR" smtClean="0"/>
              <a:pPr>
                <a:defRPr/>
              </a:pPr>
              <a:t>33</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914400"/>
          </a:xfrm>
        </p:spPr>
        <p:txBody>
          <a:bodyPr/>
          <a:lstStyle/>
          <a:p>
            <a:pPr eaLnBrk="1" fontAlgn="auto" hangingPunct="1">
              <a:spcAft>
                <a:spcPts val="0"/>
              </a:spcAft>
              <a:defRPr/>
            </a:pPr>
            <a:r>
              <a:rPr lang="es-PR" dirty="0" smtClean="0">
                <a:solidFill>
                  <a:schemeClr val="tx2">
                    <a:satMod val="200000"/>
                  </a:schemeClr>
                </a:solidFill>
              </a:rPr>
              <a:t>My </a:t>
            </a:r>
            <a:r>
              <a:rPr lang="en-US" dirty="0" smtClean="0">
                <a:solidFill>
                  <a:schemeClr val="tx2">
                    <a:satMod val="200000"/>
                  </a:schemeClr>
                </a:solidFill>
              </a:rPr>
              <a:t>intentions</a:t>
            </a:r>
            <a:r>
              <a:rPr lang="es-PR" dirty="0" smtClean="0">
                <a:solidFill>
                  <a:schemeClr val="tx2">
                    <a:satMod val="200000"/>
                  </a:schemeClr>
                </a:solidFill>
              </a:rPr>
              <a:t>…</a:t>
            </a:r>
            <a:endParaRPr lang="es-PR" dirty="0">
              <a:solidFill>
                <a:schemeClr val="tx2">
                  <a:satMod val="200000"/>
                </a:schemeClr>
              </a:solidFill>
            </a:endParaRPr>
          </a:p>
        </p:txBody>
      </p:sp>
      <p:sp>
        <p:nvSpPr>
          <p:cNvPr id="12291" name="Content Placeholder 2"/>
          <p:cNvSpPr>
            <a:spLocks noGrp="1"/>
          </p:cNvSpPr>
          <p:nvPr>
            <p:ph idx="1"/>
          </p:nvPr>
        </p:nvSpPr>
        <p:spPr>
          <a:xfrm>
            <a:off x="914400" y="1066800"/>
            <a:ext cx="7772400" cy="5289550"/>
          </a:xfrm>
        </p:spPr>
        <p:txBody>
          <a:bodyPr/>
          <a:lstStyle/>
          <a:p>
            <a:pPr eaLnBrk="1" hangingPunct="1"/>
            <a:r>
              <a:rPr lang="es-PR" dirty="0" smtClean="0"/>
              <a:t>I want to give my students…</a:t>
            </a:r>
          </a:p>
          <a:p>
            <a:pPr lvl="1" eaLnBrk="1" hangingPunct="1"/>
            <a:r>
              <a:rPr lang="es-PR" sz="4000" b="1" dirty="0" smtClean="0">
                <a:solidFill>
                  <a:srgbClr val="FF0000"/>
                </a:solidFill>
              </a:rPr>
              <a:t>CHOICES</a:t>
            </a:r>
          </a:p>
          <a:p>
            <a:pPr lvl="1" eaLnBrk="1" hangingPunct="1"/>
            <a:r>
              <a:rPr lang="es-PR" sz="4000" b="1" dirty="0" smtClean="0">
                <a:solidFill>
                  <a:srgbClr val="FF0000"/>
                </a:solidFill>
              </a:rPr>
              <a:t>ETHICAL CHOICES</a:t>
            </a:r>
          </a:p>
          <a:p>
            <a:pPr eaLnBrk="1" hangingPunct="1"/>
            <a:r>
              <a:rPr lang="es-PR" sz="4400" dirty="0" smtClean="0"/>
              <a:t>Understanding the CONTEXT</a:t>
            </a:r>
          </a:p>
          <a:p>
            <a:pPr lvl="1" eaLnBrk="1" hangingPunct="1"/>
            <a:r>
              <a:rPr lang="es-PR" sz="2800" dirty="0" smtClean="0"/>
              <a:t>“</a:t>
            </a:r>
            <a:r>
              <a:rPr lang="en-US" sz="2800" dirty="0" smtClean="0"/>
              <a:t>Where the photo runs makes all the difference in the world.” John Long (1999) </a:t>
            </a:r>
          </a:p>
          <a:p>
            <a:pPr lvl="1" eaLnBrk="1" hangingPunct="1"/>
            <a:r>
              <a:rPr lang="en-US" sz="2800" dirty="0" smtClean="0"/>
              <a:t>“Context becomes a problem when we find digitally altered photos in reputable publications” John Long (1999) </a:t>
            </a:r>
            <a:endParaRPr lang="es-PR" sz="2800" dirty="0" smtClean="0"/>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46DF914D-9D3E-4F4D-AAE5-FA426A83C1EB}" type="slidenum">
              <a:rPr lang="es-PR" smtClean="0"/>
              <a:pPr>
                <a:defRPr/>
              </a:pPr>
              <a:t>34</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763"/>
            <a:ext cx="7772400" cy="914400"/>
          </a:xfrm>
        </p:spPr>
        <p:txBody>
          <a:bodyPr/>
          <a:lstStyle/>
          <a:p>
            <a:pPr eaLnBrk="1" fontAlgn="auto" hangingPunct="1">
              <a:spcAft>
                <a:spcPts val="0"/>
              </a:spcAft>
              <a:defRPr/>
            </a:pPr>
            <a:r>
              <a:rPr lang="en-US" b="1" dirty="0" smtClean="0">
                <a:solidFill>
                  <a:schemeClr val="tx2">
                    <a:satMod val="200000"/>
                  </a:schemeClr>
                </a:solidFill>
              </a:rPr>
              <a:t>Student Awareness</a:t>
            </a:r>
            <a:endParaRPr lang="es-PR" dirty="0">
              <a:solidFill>
                <a:schemeClr val="tx2">
                  <a:satMod val="200000"/>
                </a:schemeClr>
              </a:solidFill>
            </a:endParaRPr>
          </a:p>
        </p:txBody>
      </p:sp>
      <p:sp>
        <p:nvSpPr>
          <p:cNvPr id="13315" name="Rectangle 2"/>
          <p:cNvSpPr>
            <a:spLocks noChangeArrowheads="1"/>
          </p:cNvSpPr>
          <p:nvPr/>
        </p:nvSpPr>
        <p:spPr bwMode="auto">
          <a:xfrm>
            <a:off x="762000" y="1600200"/>
            <a:ext cx="8153400" cy="3540125"/>
          </a:xfrm>
          <a:prstGeom prst="rect">
            <a:avLst/>
          </a:prstGeom>
          <a:noFill/>
          <a:ln w="9525">
            <a:noFill/>
            <a:miter lim="800000"/>
            <a:headEnd/>
            <a:tailEnd/>
          </a:ln>
        </p:spPr>
        <p:txBody>
          <a:bodyPr>
            <a:spAutoFit/>
          </a:bodyPr>
          <a:lstStyle/>
          <a:p>
            <a:r>
              <a:rPr lang="en-US" sz="2800" dirty="0"/>
              <a:t>“One way of helping students to understand the issues surrounding photo manipulation is to have them </a:t>
            </a:r>
            <a:r>
              <a:rPr lang="en-US" sz="2800" b="1" dirty="0">
                <a:solidFill>
                  <a:srgbClr val="FF0000"/>
                </a:solidFill>
              </a:rPr>
              <a:t>ask questions..</a:t>
            </a:r>
            <a:r>
              <a:rPr lang="en-US" sz="2800" dirty="0">
                <a:solidFill>
                  <a:srgbClr val="FF0000"/>
                </a:solidFill>
              </a:rPr>
              <a:t>. </a:t>
            </a:r>
          </a:p>
          <a:p>
            <a:endParaRPr lang="en-US" sz="2800" dirty="0"/>
          </a:p>
          <a:p>
            <a:r>
              <a:rPr lang="en-US" sz="2800" dirty="0"/>
              <a:t>make them </a:t>
            </a:r>
            <a:r>
              <a:rPr lang="en-US" sz="2800" b="1" dirty="0">
                <a:solidFill>
                  <a:srgbClr val="FF0000"/>
                </a:solidFill>
              </a:rPr>
              <a:t>aware of all the issues </a:t>
            </a:r>
            <a:r>
              <a:rPr lang="en-US" sz="2800" dirty="0"/>
              <a:t>involved when they create images for the school newspapers, art class, term papers and other school work.” </a:t>
            </a:r>
            <a:endParaRPr lang="es-PR" sz="2800" dirty="0"/>
          </a:p>
        </p:txBody>
      </p:sp>
      <p:sp>
        <p:nvSpPr>
          <p:cNvPr id="13316" name="Rectangle 3"/>
          <p:cNvSpPr>
            <a:spLocks noChangeArrowheads="1"/>
          </p:cNvSpPr>
          <p:nvPr/>
        </p:nvSpPr>
        <p:spPr bwMode="auto">
          <a:xfrm>
            <a:off x="5257800" y="4953000"/>
            <a:ext cx="3156633" cy="584775"/>
          </a:xfrm>
          <a:prstGeom prst="rect">
            <a:avLst/>
          </a:prstGeom>
          <a:noFill/>
          <a:ln w="9525">
            <a:noFill/>
            <a:miter lim="800000"/>
            <a:headEnd/>
            <a:tailEnd/>
          </a:ln>
        </p:spPr>
        <p:txBody>
          <a:bodyPr wrap="none">
            <a:spAutoFit/>
          </a:bodyPr>
          <a:lstStyle/>
          <a:p>
            <a:r>
              <a:rPr lang="es-PR" sz="3200" b="1" dirty="0"/>
              <a:t>Bonnie Meltzer</a:t>
            </a:r>
            <a:endParaRPr lang="es-PR" sz="3200" dirty="0"/>
          </a:p>
        </p:txBody>
      </p:sp>
      <p:sp>
        <p:nvSpPr>
          <p:cNvPr id="13317" name="Rectangle 4"/>
          <p:cNvSpPr>
            <a:spLocks noChangeArrowheads="1"/>
          </p:cNvSpPr>
          <p:nvPr/>
        </p:nvSpPr>
        <p:spPr bwMode="auto">
          <a:xfrm>
            <a:off x="609600" y="5943600"/>
            <a:ext cx="3954463" cy="369888"/>
          </a:xfrm>
          <a:prstGeom prst="rect">
            <a:avLst/>
          </a:prstGeom>
          <a:noFill/>
          <a:ln w="9525">
            <a:noFill/>
            <a:miter lim="800000"/>
            <a:headEnd/>
            <a:tailEnd/>
          </a:ln>
        </p:spPr>
        <p:txBody>
          <a:bodyPr wrap="none">
            <a:spAutoFit/>
          </a:bodyPr>
          <a:lstStyle/>
          <a:p>
            <a:r>
              <a:rPr lang="es-PR" dirty="0"/>
              <a:t>http://www.fno.org/may97/digital.html</a:t>
            </a:r>
          </a:p>
        </p:txBody>
      </p:sp>
      <p:sp>
        <p:nvSpPr>
          <p:cNvPr id="6" name="Date Placeholder 5"/>
          <p:cNvSpPr>
            <a:spLocks noGrp="1"/>
          </p:cNvSpPr>
          <p:nvPr>
            <p:ph type="dt" sz="half" idx="10"/>
          </p:nvPr>
        </p:nvSpPr>
        <p:spPr/>
        <p:txBody>
          <a:bodyPr/>
          <a:lstStyle/>
          <a:p>
            <a:pPr>
              <a:defRPr/>
            </a:pPr>
            <a:r>
              <a:rPr lang="en-US" smtClean="0"/>
              <a:t>EAC Toolkit - 10/23/09</a:t>
            </a:r>
            <a:endParaRPr lang="es-PR" dirty="0"/>
          </a:p>
        </p:txBody>
      </p:sp>
      <p:sp>
        <p:nvSpPr>
          <p:cNvPr id="7" name="Slide Number Placeholder 6"/>
          <p:cNvSpPr>
            <a:spLocks noGrp="1"/>
          </p:cNvSpPr>
          <p:nvPr>
            <p:ph type="sldNum" sz="quarter" idx="12"/>
          </p:nvPr>
        </p:nvSpPr>
        <p:spPr/>
        <p:txBody>
          <a:bodyPr/>
          <a:lstStyle/>
          <a:p>
            <a:pPr>
              <a:defRPr/>
            </a:pPr>
            <a:fld id="{844B2E0F-11EE-4887-B106-F9A820470E35}" type="slidenum">
              <a:rPr lang="es-PR" smtClean="0"/>
              <a:pPr>
                <a:defRPr/>
              </a:pPr>
              <a:t>35</a:t>
            </a:fld>
            <a:endParaRPr lang="es-PR" dirty="0"/>
          </a:p>
        </p:txBody>
      </p:sp>
      <p:sp>
        <p:nvSpPr>
          <p:cNvPr id="8" name="Footer Placeholder 7"/>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962400"/>
            <a:ext cx="7772400" cy="914400"/>
          </a:xfrm>
        </p:spPr>
        <p:txBody>
          <a:bodyPr/>
          <a:lstStyle/>
          <a:p>
            <a:pPr eaLnBrk="1" fontAlgn="auto" hangingPunct="1">
              <a:spcAft>
                <a:spcPts val="0"/>
              </a:spcAft>
              <a:defRPr/>
            </a:pPr>
            <a:r>
              <a:rPr lang="es-PR" dirty="0" smtClean="0">
                <a:solidFill>
                  <a:schemeClr val="tx2">
                    <a:satMod val="200000"/>
                  </a:schemeClr>
                </a:solidFill>
              </a:rPr>
              <a:t>photo editing code of ethics</a:t>
            </a:r>
            <a:br>
              <a:rPr lang="es-PR" dirty="0" smtClean="0">
                <a:solidFill>
                  <a:schemeClr val="tx2">
                    <a:satMod val="200000"/>
                  </a:schemeClr>
                </a:solidFill>
              </a:rPr>
            </a:br>
            <a:r>
              <a:rPr lang="es-PR" dirty="0" smtClean="0">
                <a:solidFill>
                  <a:schemeClr val="tx2">
                    <a:satMod val="200000"/>
                  </a:schemeClr>
                </a:solidFill>
              </a:rPr>
              <a:t>module….</a:t>
            </a:r>
            <a:endParaRPr lang="es-PR" dirty="0">
              <a:solidFill>
                <a:schemeClr val="tx2">
                  <a:satMod val="200000"/>
                </a:schemeClr>
              </a:solidFill>
            </a:endParaRPr>
          </a:p>
        </p:txBody>
      </p:sp>
      <p:pic>
        <p:nvPicPr>
          <p:cNvPr id="101378" name="Picture 2"/>
          <p:cNvPicPr>
            <a:picLocks noChangeAspect="1" noChangeArrowheads="1"/>
          </p:cNvPicPr>
          <p:nvPr/>
        </p:nvPicPr>
        <p:blipFill>
          <a:blip r:embed="rId3" cstate="print"/>
          <a:srcRect/>
          <a:stretch>
            <a:fillRect/>
          </a:stretch>
        </p:blipFill>
        <p:spPr bwMode="auto">
          <a:xfrm>
            <a:off x="4495800" y="304800"/>
            <a:ext cx="4114800" cy="2914650"/>
          </a:xfrm>
          <a:prstGeom prst="rect">
            <a:avLst/>
          </a:prstGeom>
          <a:ln>
            <a:noFill/>
          </a:ln>
          <a:effectLst>
            <a:softEdge rad="112500"/>
          </a:effectLst>
        </p:spPr>
      </p:pic>
      <p:sp>
        <p:nvSpPr>
          <p:cNvPr id="14340" name="Rectangle 3"/>
          <p:cNvSpPr>
            <a:spLocks noChangeArrowheads="1"/>
          </p:cNvSpPr>
          <p:nvPr/>
        </p:nvSpPr>
        <p:spPr bwMode="auto">
          <a:xfrm>
            <a:off x="381000" y="6096000"/>
            <a:ext cx="8763000" cy="461963"/>
          </a:xfrm>
          <a:prstGeom prst="rect">
            <a:avLst/>
          </a:prstGeom>
          <a:noFill/>
          <a:ln w="9525">
            <a:noFill/>
            <a:miter lim="800000"/>
            <a:headEnd/>
            <a:tailEnd/>
          </a:ln>
        </p:spPr>
        <p:txBody>
          <a:bodyPr>
            <a:spAutoFit/>
          </a:bodyPr>
          <a:lstStyle/>
          <a:p>
            <a:r>
              <a:rPr lang="en-US" sz="1200" b="1" dirty="0"/>
              <a:t>**CBS puts Katie Couric on a digital diet -- and that's just one of many recent instances of image trickery.-http://www.cnet.com.au/software/imaging/0,239035345,240092347-1s,00.htm </a:t>
            </a:r>
            <a:endParaRPr lang="es-PR" sz="1200" dirty="0"/>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844B2E0F-11EE-4887-B106-F9A820470E35}" type="slidenum">
              <a:rPr lang="es-PR" smtClean="0"/>
              <a:pPr>
                <a:defRPr/>
              </a:pPr>
              <a:t>36</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95600"/>
            <a:ext cx="7772400" cy="914400"/>
          </a:xfrm>
        </p:spPr>
        <p:txBody>
          <a:bodyPr/>
          <a:lstStyle/>
          <a:p>
            <a:pPr eaLnBrk="1" fontAlgn="auto" hangingPunct="1">
              <a:spcAft>
                <a:spcPts val="0"/>
              </a:spcAft>
              <a:defRPr/>
            </a:pPr>
            <a:r>
              <a:rPr lang="en-US" dirty="0" smtClean="0">
                <a:solidFill>
                  <a:schemeClr val="tx2">
                    <a:satMod val="200000"/>
                  </a:schemeClr>
                </a:solidFill>
              </a:rPr>
              <a:t>how far do you go?</a:t>
            </a:r>
            <a:endParaRPr lang="es-PR" dirty="0">
              <a:solidFill>
                <a:schemeClr val="tx2">
                  <a:satMod val="200000"/>
                </a:schemeClr>
              </a:solidFill>
            </a:endParaRPr>
          </a:p>
        </p:txBody>
      </p:sp>
      <p:sp>
        <p:nvSpPr>
          <p:cNvPr id="3" name="Date Placeholder 2"/>
          <p:cNvSpPr>
            <a:spLocks noGrp="1"/>
          </p:cNvSpPr>
          <p:nvPr>
            <p:ph type="dt" sz="half" idx="10"/>
          </p:nvPr>
        </p:nvSpPr>
        <p:spPr/>
        <p:txBody>
          <a:bodyPr/>
          <a:lstStyle/>
          <a:p>
            <a:pPr>
              <a:defRPr/>
            </a:pPr>
            <a:r>
              <a:rPr lang="en-US" smtClean="0"/>
              <a:t>EAC Toolkit - 10/23/09</a:t>
            </a:r>
            <a:endParaRPr lang="es-PR" dirty="0"/>
          </a:p>
        </p:txBody>
      </p:sp>
      <p:sp>
        <p:nvSpPr>
          <p:cNvPr id="4" name="Slide Number Placeholder 3"/>
          <p:cNvSpPr>
            <a:spLocks noGrp="1"/>
          </p:cNvSpPr>
          <p:nvPr>
            <p:ph type="sldNum" sz="quarter" idx="12"/>
          </p:nvPr>
        </p:nvSpPr>
        <p:spPr/>
        <p:txBody>
          <a:bodyPr/>
          <a:lstStyle/>
          <a:p>
            <a:pPr>
              <a:defRPr/>
            </a:pPr>
            <a:fld id="{844B2E0F-11EE-4887-B106-F9A820470E35}" type="slidenum">
              <a:rPr lang="es-PR" smtClean="0"/>
              <a:pPr>
                <a:defRPr/>
              </a:pPr>
              <a:t>37</a:t>
            </a:fld>
            <a:endParaRPr lang="es-PR"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s-PR" dirty="0" smtClean="0">
                <a:solidFill>
                  <a:schemeClr val="tx2">
                    <a:satMod val="200000"/>
                  </a:schemeClr>
                </a:solidFill>
              </a:rPr>
              <a:t>Dove Campaign for Real Beauty </a:t>
            </a:r>
            <a:endParaRPr lang="es-PR" dirty="0">
              <a:solidFill>
                <a:schemeClr val="tx2">
                  <a:satMod val="200000"/>
                </a:schemeClr>
              </a:solidFill>
            </a:endParaRPr>
          </a:p>
        </p:txBody>
      </p:sp>
      <p:sp>
        <p:nvSpPr>
          <p:cNvPr id="16387" name="Rectangle 4"/>
          <p:cNvSpPr>
            <a:spLocks noChangeArrowheads="1"/>
          </p:cNvSpPr>
          <p:nvPr/>
        </p:nvSpPr>
        <p:spPr bwMode="auto">
          <a:xfrm>
            <a:off x="381000" y="6211888"/>
            <a:ext cx="8229600" cy="307975"/>
          </a:xfrm>
          <a:prstGeom prst="rect">
            <a:avLst/>
          </a:prstGeom>
          <a:noFill/>
          <a:ln w="9525">
            <a:noFill/>
            <a:miter lim="800000"/>
            <a:headEnd/>
            <a:tailEnd/>
          </a:ln>
        </p:spPr>
        <p:txBody>
          <a:bodyPr>
            <a:spAutoFit/>
          </a:bodyPr>
          <a:lstStyle/>
          <a:p>
            <a:r>
              <a:rPr lang="es-PR" sz="1400" dirty="0">
                <a:hlinkClick r:id="rId4"/>
              </a:rPr>
              <a:t>http://www.youtube.com/watch?v=iYhCn0jf46U</a:t>
            </a:r>
            <a:r>
              <a:rPr lang="es-PR" sz="1400" dirty="0"/>
              <a:t> </a:t>
            </a:r>
          </a:p>
        </p:txBody>
      </p:sp>
      <p:pic>
        <p:nvPicPr>
          <p:cNvPr id="9" name="dove.mpg">
            <a:hlinkClick r:id="" action="ppaction://media"/>
          </p:cNvPr>
          <p:cNvPicPr>
            <a:picLocks noGrp="1" noRot="1" noChangeAspect="1"/>
          </p:cNvPicPr>
          <p:nvPr>
            <p:ph idx="1"/>
            <a:videoFile r:link="rId1"/>
          </p:nvPr>
        </p:nvPicPr>
        <p:blipFill>
          <a:blip r:embed="rId5" cstate="print"/>
          <a:srcRect/>
          <a:stretch>
            <a:fillRect/>
          </a:stretch>
        </p:blipFill>
        <p:spPr>
          <a:xfrm>
            <a:off x="2057400" y="1752600"/>
            <a:ext cx="5029200" cy="4114800"/>
          </a:xfrm>
        </p:spPr>
      </p:pic>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38</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447800"/>
            <a:ext cx="7772400" cy="4592638"/>
          </a:xfrm>
        </p:spPr>
        <p:txBody>
          <a:bodyPr/>
          <a:lstStyle/>
          <a:p>
            <a:pPr eaLnBrk="1" fontAlgn="auto" hangingPunct="1">
              <a:spcAft>
                <a:spcPts val="0"/>
              </a:spcAft>
              <a:defRPr/>
            </a:pPr>
            <a:r>
              <a:rPr lang="en-US" dirty="0" smtClean="0">
                <a:solidFill>
                  <a:schemeClr val="tx2">
                    <a:satMod val="200000"/>
                  </a:schemeClr>
                </a:solidFill>
              </a:rPr>
              <a:t>1.Should a person ever be added or subtracted from a photo?</a:t>
            </a:r>
            <a:br>
              <a:rPr lang="en-US" dirty="0" smtClean="0">
                <a:solidFill>
                  <a:schemeClr val="tx2">
                    <a:satMod val="200000"/>
                  </a:schemeClr>
                </a:solidFill>
              </a:rPr>
            </a:br>
            <a:r>
              <a:rPr lang="en-US" dirty="0" smtClean="0">
                <a:solidFill>
                  <a:schemeClr val="tx2">
                    <a:satMod val="200000"/>
                  </a:schemeClr>
                </a:solidFill>
              </a:rPr>
              <a:t>2.What makes the difference between a positive use of photo manipulation and an abuse of it?</a:t>
            </a:r>
            <a:endParaRPr lang="es-PR" dirty="0">
              <a:solidFill>
                <a:schemeClr val="tx2">
                  <a:satMod val="200000"/>
                </a:schemeClr>
              </a:solidFill>
            </a:endParaRPr>
          </a:p>
        </p:txBody>
      </p:sp>
      <p:sp>
        <p:nvSpPr>
          <p:cNvPr id="3" name="Rectangle 2"/>
          <p:cNvSpPr/>
          <p:nvPr/>
        </p:nvSpPr>
        <p:spPr>
          <a:xfrm>
            <a:off x="609600" y="228600"/>
            <a:ext cx="4493538" cy="923330"/>
          </a:xfrm>
          <a:prstGeom prst="rect">
            <a:avLst/>
          </a:prstGeom>
          <a:noFill/>
        </p:spPr>
        <p:txBody>
          <a:bodyPr wrap="none">
            <a:spAutoFit/>
          </a:bodyPr>
          <a:lstStyle/>
          <a:p>
            <a:pPr algn="ctr">
              <a:defRPr/>
            </a:pP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discussion</a:t>
            </a:r>
            <a:endPar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844B2E0F-11EE-4887-B106-F9A820470E35}" type="slidenum">
              <a:rPr lang="es-PR" smtClean="0"/>
              <a:pPr>
                <a:defRPr/>
              </a:pPr>
              <a:t>39</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062" y="1545021"/>
            <a:ext cx="8458200" cy="1549750"/>
          </a:xfrm>
        </p:spPr>
        <p:txBody>
          <a:bodyPr>
            <a:normAutofit/>
          </a:bodyPr>
          <a:lstStyle/>
          <a:p>
            <a:r>
              <a:rPr sz="4000" cap="small" smtClean="0">
                <a:solidFill>
                  <a:srgbClr val="00FF00"/>
                </a:solidFill>
              </a:rPr>
              <a:t>Ethics Education Survey :</a:t>
            </a:r>
            <a:br>
              <a:rPr sz="4000" cap="small" smtClean="0">
                <a:solidFill>
                  <a:srgbClr val="00FF00"/>
                </a:solidFill>
              </a:rPr>
            </a:br>
            <a:r>
              <a:rPr sz="4000" cap="small" smtClean="0">
                <a:solidFill>
                  <a:srgbClr val="00FF00"/>
                </a:solidFill>
              </a:rPr>
              <a:t>Group Discussion</a:t>
            </a:r>
            <a:endParaRPr sz="4000" cap="small">
              <a:solidFill>
                <a:srgbClr val="00FF00"/>
              </a:solidFill>
            </a:endParaRPr>
          </a:p>
        </p:txBody>
      </p:sp>
      <p:sp>
        <p:nvSpPr>
          <p:cNvPr id="3" name="Subtitle 2"/>
          <p:cNvSpPr>
            <a:spLocks noGrp="1"/>
          </p:cNvSpPr>
          <p:nvPr>
            <p:ph type="subTitle" idx="1"/>
          </p:nvPr>
        </p:nvSpPr>
        <p:spPr>
          <a:xfrm>
            <a:off x="2427388" y="3442137"/>
            <a:ext cx="6480048" cy="1247895"/>
          </a:xfrm>
        </p:spPr>
        <p:txBody>
          <a:bodyPr/>
          <a:lstStyle/>
          <a:p>
            <a:r>
              <a:rPr lang="en-US" dirty="0" smtClean="0"/>
              <a:t>William J. Frey, José A. Cruz &amp; </a:t>
            </a:r>
            <a:r>
              <a:rPr lang="en-US" dirty="0" err="1" smtClean="0"/>
              <a:t>Aury</a:t>
            </a:r>
            <a:r>
              <a:rPr lang="en-US" dirty="0" smtClean="0"/>
              <a:t> M. Curbelo</a:t>
            </a:r>
            <a:br>
              <a:rPr lang="en-US" dirty="0" smtClean="0"/>
            </a:br>
            <a:r>
              <a:rPr lang="en-US" dirty="0" smtClean="0"/>
              <a:t>College of Business Administration</a:t>
            </a:r>
          </a:p>
          <a:p>
            <a:r>
              <a:rPr lang="en-US" dirty="0" smtClean="0"/>
              <a:t>UPRM</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667000"/>
            <a:ext cx="7772400" cy="914400"/>
          </a:xfrm>
        </p:spPr>
        <p:txBody>
          <a:bodyPr/>
          <a:lstStyle/>
          <a:p>
            <a:pPr eaLnBrk="1" fontAlgn="auto" hangingPunct="1">
              <a:spcAft>
                <a:spcPts val="0"/>
              </a:spcAft>
              <a:defRPr/>
            </a:pPr>
            <a:r>
              <a:rPr lang="en-US" dirty="0" smtClean="0">
                <a:solidFill>
                  <a:schemeClr val="tx2">
                    <a:satMod val="200000"/>
                  </a:schemeClr>
                </a:solidFill>
              </a:rPr>
              <a:t>Discuss</a:t>
            </a:r>
            <a:r>
              <a:rPr lang="es-PR" dirty="0" smtClean="0">
                <a:solidFill>
                  <a:schemeClr val="tx2">
                    <a:satMod val="200000"/>
                  </a:schemeClr>
                </a:solidFill>
              </a:rPr>
              <a:t> the impact of digital manipulation</a:t>
            </a:r>
            <a:endParaRPr lang="es-PR" dirty="0">
              <a:solidFill>
                <a:schemeClr val="tx2">
                  <a:satMod val="200000"/>
                </a:schemeClr>
              </a:solidFill>
            </a:endParaRPr>
          </a:p>
        </p:txBody>
      </p:sp>
      <p:sp>
        <p:nvSpPr>
          <p:cNvPr id="3" name="Date Placeholder 2"/>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844B2E0F-11EE-4887-B106-F9A820470E35}" type="slidenum">
              <a:rPr lang="es-PR" smtClean="0"/>
              <a:pPr>
                <a:defRPr/>
              </a:pPr>
              <a:t>40</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4191000" y="762000"/>
            <a:ext cx="4724400" cy="4572000"/>
          </a:xfrm>
        </p:spPr>
        <p:txBody>
          <a:bodyPr>
            <a:normAutofit fontScale="92500" lnSpcReduction="10000"/>
          </a:bodyPr>
          <a:lstStyle/>
          <a:p>
            <a:pPr marL="411480" eaLnBrk="1" fontAlgn="auto" hangingPunct="1">
              <a:spcAft>
                <a:spcPts val="0"/>
              </a:spcAft>
              <a:buFont typeface="Wingdings" pitchFamily="2" charset="2"/>
              <a:buNone/>
              <a:defRPr/>
            </a:pPr>
            <a:r>
              <a:rPr lang="en-US" b="1" dirty="0" smtClean="0"/>
              <a:t>Pyramid Scheme</a:t>
            </a:r>
          </a:p>
          <a:p>
            <a:pPr marL="411480" eaLnBrk="1" fontAlgn="auto" hangingPunct="1">
              <a:spcAft>
                <a:spcPts val="0"/>
              </a:spcAft>
              <a:buFont typeface="Wingdings"/>
              <a:buChar char=""/>
              <a:defRPr/>
            </a:pPr>
            <a:r>
              <a:rPr lang="en-US" dirty="0" smtClean="0"/>
              <a:t>Stuck with two inconveniently located Egyptian pyramids, National Geographic squeezed them  together so they'd fit onto the magazine's vertical cover in 1982. </a:t>
            </a:r>
          </a:p>
          <a:p>
            <a:pPr marL="411480" eaLnBrk="1" fontAlgn="auto" hangingPunct="1">
              <a:spcAft>
                <a:spcPts val="0"/>
              </a:spcAft>
              <a:buFont typeface="Wingdings"/>
              <a:buChar char=""/>
              <a:defRPr/>
            </a:pPr>
            <a:r>
              <a:rPr lang="en-US" dirty="0" smtClean="0"/>
              <a:t>Source: Hany Farid, Dartmouth University</a:t>
            </a:r>
          </a:p>
          <a:p>
            <a:pPr marL="411480" eaLnBrk="1" fontAlgn="auto" hangingPunct="1">
              <a:spcAft>
                <a:spcPts val="0"/>
              </a:spcAft>
              <a:buFont typeface="Wingdings"/>
              <a:buChar char=""/>
              <a:defRPr/>
            </a:pPr>
            <a:endParaRPr lang="es-PR" dirty="0" smtClean="0"/>
          </a:p>
        </p:txBody>
      </p:sp>
      <p:pic>
        <p:nvPicPr>
          <p:cNvPr id="19459" name="Picture 2"/>
          <p:cNvPicPr>
            <a:picLocks noChangeAspect="1" noChangeArrowheads="1"/>
          </p:cNvPicPr>
          <p:nvPr/>
        </p:nvPicPr>
        <p:blipFill>
          <a:blip r:embed="rId3" cstate="print"/>
          <a:srcRect/>
          <a:stretch>
            <a:fillRect/>
          </a:stretch>
        </p:blipFill>
        <p:spPr bwMode="auto">
          <a:xfrm>
            <a:off x="762000" y="838200"/>
            <a:ext cx="3376613" cy="5105400"/>
          </a:xfrm>
          <a:prstGeom prst="rect">
            <a:avLst/>
          </a:prstGeom>
          <a:noFill/>
          <a:ln w="9525">
            <a:noFill/>
            <a:miter lim="800000"/>
            <a:headEnd/>
            <a:tailEnd/>
          </a:ln>
        </p:spPr>
      </p:pic>
      <p:sp>
        <p:nvSpPr>
          <p:cNvPr id="19460" name="Rectangle 4"/>
          <p:cNvSpPr>
            <a:spLocks noChangeArrowheads="1"/>
          </p:cNvSpPr>
          <p:nvPr/>
        </p:nvSpPr>
        <p:spPr bwMode="auto">
          <a:xfrm>
            <a:off x="457200" y="6397625"/>
            <a:ext cx="8686800" cy="307975"/>
          </a:xfrm>
          <a:prstGeom prst="rect">
            <a:avLst/>
          </a:prstGeom>
          <a:noFill/>
          <a:ln w="9525">
            <a:noFill/>
            <a:miter lim="800000"/>
            <a:headEnd/>
            <a:tailEnd/>
          </a:ln>
        </p:spPr>
        <p:txBody>
          <a:bodyPr>
            <a:spAutoFit/>
          </a:bodyPr>
          <a:lstStyle/>
          <a:p>
            <a:r>
              <a:rPr lang="es-PR" sz="1400" dirty="0"/>
              <a:t>http://www.wired.com/gadgets/digitalcameras/multimedia/2007/03/wiredphotos54?slide=4&amp;slideView=4</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41</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3"/>
          <p:cNvSpPr>
            <a:spLocks noGrp="1"/>
          </p:cNvSpPr>
          <p:nvPr>
            <p:ph idx="1"/>
          </p:nvPr>
        </p:nvSpPr>
        <p:spPr>
          <a:xfrm>
            <a:off x="4419600" y="457200"/>
            <a:ext cx="4572000" cy="5791200"/>
          </a:xfrm>
        </p:spPr>
        <p:txBody>
          <a:bodyPr/>
          <a:lstStyle/>
          <a:p>
            <a:pPr eaLnBrk="1" hangingPunct="1">
              <a:buFont typeface="Wingdings" pitchFamily="2" charset="2"/>
              <a:buNone/>
            </a:pPr>
            <a:r>
              <a:rPr lang="en-US" sz="2000" b="1" dirty="0" smtClean="0"/>
              <a:t>Smoke and Mirrors</a:t>
            </a:r>
          </a:p>
          <a:p>
            <a:pPr eaLnBrk="1" hangingPunct="1"/>
            <a:r>
              <a:rPr lang="en-US" sz="2000" dirty="0" smtClean="0"/>
              <a:t>In 2006, bloggers uncovered manipulation in a Reuters photo of a bombed-out Lebanese cityscape. Photographer Adnan Hajj, later fired by the news service, copied elements of billowing smoke from where  it appeared  in the photo to others where  it did not appeared. </a:t>
            </a:r>
          </a:p>
          <a:p>
            <a:pPr eaLnBrk="1" hangingPunct="1"/>
            <a:r>
              <a:rPr lang="en-US" sz="2000" dirty="0" smtClean="0"/>
              <a:t> Notice how patterns of smoke in the manipulated photo are repeated.</a:t>
            </a:r>
          </a:p>
          <a:p>
            <a:pPr eaLnBrk="1" hangingPunct="1"/>
            <a:r>
              <a:rPr lang="en-US" sz="2000" dirty="0" smtClean="0"/>
              <a:t>The resulting scandal gave ammunition to critics who claim the media's Mideast coverage is biased. </a:t>
            </a:r>
          </a:p>
          <a:p>
            <a:pPr eaLnBrk="1" hangingPunct="1"/>
            <a:r>
              <a:rPr lang="en-US" sz="2000" dirty="0" smtClean="0"/>
              <a:t>Source: PDNonline.com</a:t>
            </a:r>
            <a:endParaRPr lang="es-PR" sz="2000" dirty="0" smtClean="0"/>
          </a:p>
        </p:txBody>
      </p:sp>
      <p:pic>
        <p:nvPicPr>
          <p:cNvPr id="20483" name="Picture 2"/>
          <p:cNvPicPr>
            <a:picLocks noChangeAspect="1" noChangeArrowheads="1"/>
          </p:cNvPicPr>
          <p:nvPr/>
        </p:nvPicPr>
        <p:blipFill>
          <a:blip r:embed="rId3" cstate="print"/>
          <a:srcRect/>
          <a:stretch>
            <a:fillRect/>
          </a:stretch>
        </p:blipFill>
        <p:spPr bwMode="auto">
          <a:xfrm>
            <a:off x="457200" y="228600"/>
            <a:ext cx="3829050" cy="6019800"/>
          </a:xfrm>
          <a:prstGeom prst="rect">
            <a:avLst/>
          </a:prstGeom>
          <a:noFill/>
          <a:ln w="9525">
            <a:noFill/>
            <a:miter lim="800000"/>
            <a:headEnd/>
            <a:tailEnd/>
          </a:ln>
        </p:spPr>
      </p:pic>
      <p:sp>
        <p:nvSpPr>
          <p:cNvPr id="20484" name="Rectangle 5"/>
          <p:cNvSpPr>
            <a:spLocks noChangeArrowheads="1"/>
          </p:cNvSpPr>
          <p:nvPr/>
        </p:nvSpPr>
        <p:spPr bwMode="auto">
          <a:xfrm>
            <a:off x="457200" y="6397625"/>
            <a:ext cx="8763000" cy="307975"/>
          </a:xfrm>
          <a:prstGeom prst="rect">
            <a:avLst/>
          </a:prstGeom>
          <a:noFill/>
          <a:ln w="9525">
            <a:noFill/>
            <a:miter lim="800000"/>
            <a:headEnd/>
            <a:tailEnd/>
          </a:ln>
        </p:spPr>
        <p:txBody>
          <a:bodyPr>
            <a:spAutoFit/>
          </a:bodyPr>
          <a:lstStyle/>
          <a:p>
            <a:r>
              <a:rPr lang="es-PR" sz="1400" dirty="0"/>
              <a:t>http://www.wired.com/gadgets/digitalcameras/multimedia/2007/03/wiredphotos54?slide=6&amp;slideView=5</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42</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1828800"/>
            <a:ext cx="4343400" cy="3048000"/>
          </a:xfrm>
        </p:spPr>
        <p:txBody>
          <a:bodyPr>
            <a:normAutofit/>
          </a:bodyPr>
          <a:lstStyle/>
          <a:p>
            <a:pPr eaLnBrk="1" fontAlgn="auto" hangingPunct="1">
              <a:spcAft>
                <a:spcPts val="0"/>
              </a:spcAft>
              <a:defRPr/>
            </a:pPr>
            <a:r>
              <a:rPr lang="es-PR" dirty="0" smtClean="0">
                <a:solidFill>
                  <a:schemeClr val="tx2">
                    <a:satMod val="200000"/>
                  </a:schemeClr>
                </a:solidFill>
              </a:rPr>
              <a:t>Redbook retouched Faith for this cover.</a:t>
            </a:r>
            <a:endParaRPr lang="es-PR" dirty="0">
              <a:solidFill>
                <a:schemeClr val="tx2">
                  <a:satMod val="200000"/>
                </a:schemeClr>
              </a:solidFill>
            </a:endParaRPr>
          </a:p>
        </p:txBody>
      </p:sp>
      <p:pic>
        <p:nvPicPr>
          <p:cNvPr id="21507" name="Content Placeholder 4" descr="redbookcoveranime0707.gif"/>
          <p:cNvPicPr>
            <a:picLocks noGrp="1" noChangeAspect="1"/>
          </p:cNvPicPr>
          <p:nvPr>
            <p:ph idx="1"/>
          </p:nvPr>
        </p:nvPicPr>
        <p:blipFill>
          <a:blip r:embed="rId3" cstate="print"/>
          <a:srcRect/>
          <a:stretch>
            <a:fillRect/>
          </a:stretch>
        </p:blipFill>
        <p:spPr>
          <a:xfrm>
            <a:off x="609600" y="838200"/>
            <a:ext cx="3217863" cy="4572000"/>
          </a:xfrm>
        </p:spPr>
      </p:pic>
      <p:sp>
        <p:nvSpPr>
          <p:cNvPr id="21508" name="Rectangle 5"/>
          <p:cNvSpPr>
            <a:spLocks noChangeArrowheads="1"/>
          </p:cNvSpPr>
          <p:nvPr/>
        </p:nvSpPr>
        <p:spPr bwMode="auto">
          <a:xfrm>
            <a:off x="533400" y="6029325"/>
            <a:ext cx="8382000" cy="523875"/>
          </a:xfrm>
          <a:prstGeom prst="rect">
            <a:avLst/>
          </a:prstGeom>
          <a:noFill/>
          <a:ln w="9525">
            <a:noFill/>
            <a:miter lim="800000"/>
            <a:headEnd/>
            <a:tailEnd/>
          </a:ln>
        </p:spPr>
        <p:txBody>
          <a:bodyPr>
            <a:spAutoFit/>
          </a:bodyPr>
          <a:lstStyle/>
          <a:p>
            <a:r>
              <a:rPr lang="es-PR" sz="1400" dirty="0"/>
              <a:t>http://jezebel.com/gossip/top/heres-our-winner-redbook-shatters-our-faith-in-well-not-publishing-but-maybe-god-278919.php</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43</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chemeClr val="tx2">
                    <a:satMod val="200000"/>
                  </a:schemeClr>
                </a:solidFill>
              </a:rPr>
              <a:t>“Detecting forged images is only half the problem though. Ultimately, </a:t>
            </a:r>
            <a:r>
              <a:rPr lang="en-US" dirty="0" smtClean="0">
                <a:solidFill>
                  <a:srgbClr val="FF0000"/>
                </a:solidFill>
              </a:rPr>
              <a:t>the responsibility lies with the individual</a:t>
            </a:r>
            <a:r>
              <a:rPr lang="en-US" dirty="0" smtClean="0">
                <a:solidFill>
                  <a:schemeClr val="tx2">
                    <a:satMod val="200000"/>
                  </a:schemeClr>
                </a:solidFill>
              </a:rPr>
              <a:t>.”</a:t>
            </a:r>
            <a:endParaRPr lang="es-PR" dirty="0">
              <a:solidFill>
                <a:schemeClr val="tx2">
                  <a:satMod val="200000"/>
                </a:schemeClr>
              </a:solidFill>
            </a:endParaRPr>
          </a:p>
        </p:txBody>
      </p:sp>
      <p:sp>
        <p:nvSpPr>
          <p:cNvPr id="22531" name="Rectangle 4"/>
          <p:cNvSpPr>
            <a:spLocks noChangeArrowheads="1"/>
          </p:cNvSpPr>
          <p:nvPr/>
        </p:nvSpPr>
        <p:spPr bwMode="auto">
          <a:xfrm>
            <a:off x="2514600" y="3733800"/>
            <a:ext cx="6700873" cy="523220"/>
          </a:xfrm>
          <a:prstGeom prst="rect">
            <a:avLst/>
          </a:prstGeom>
          <a:noFill/>
          <a:ln w="9525">
            <a:noFill/>
            <a:miter lim="800000"/>
            <a:headEnd/>
            <a:tailEnd/>
          </a:ln>
        </p:spPr>
        <p:txBody>
          <a:bodyPr wrap="none">
            <a:spAutoFit/>
          </a:bodyPr>
          <a:lstStyle/>
          <a:p>
            <a:r>
              <a:rPr lang="en-US" sz="2800" dirty="0"/>
              <a:t>Joel Burslem on Friday, March 9, 2007</a:t>
            </a:r>
            <a:endParaRPr lang="es-PR" sz="2800" dirty="0"/>
          </a:p>
        </p:txBody>
      </p:sp>
      <p:sp>
        <p:nvSpPr>
          <p:cNvPr id="22532" name="Rectangle 5"/>
          <p:cNvSpPr>
            <a:spLocks noChangeArrowheads="1"/>
          </p:cNvSpPr>
          <p:nvPr/>
        </p:nvSpPr>
        <p:spPr bwMode="auto">
          <a:xfrm>
            <a:off x="457200" y="6019800"/>
            <a:ext cx="8686800" cy="646113"/>
          </a:xfrm>
          <a:prstGeom prst="rect">
            <a:avLst/>
          </a:prstGeom>
          <a:noFill/>
          <a:ln w="9525">
            <a:noFill/>
            <a:miter lim="800000"/>
            <a:headEnd/>
            <a:tailEnd/>
          </a:ln>
        </p:spPr>
        <p:txBody>
          <a:bodyPr>
            <a:spAutoFit/>
          </a:bodyPr>
          <a:lstStyle/>
          <a:p>
            <a:r>
              <a:rPr lang="es-PR" dirty="0"/>
              <a:t>http://www.futureofrealestatemarketing.com/the-ethics-of-photoshopping-real-estate/</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44</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3200"/>
            <a:ext cx="7772400" cy="914400"/>
          </a:xfrm>
        </p:spPr>
        <p:txBody>
          <a:bodyPr/>
          <a:lstStyle/>
          <a:p>
            <a:pPr eaLnBrk="1" fontAlgn="auto" hangingPunct="1">
              <a:spcAft>
                <a:spcPts val="0"/>
              </a:spcAft>
              <a:defRPr/>
            </a:pPr>
            <a:r>
              <a:rPr lang="en-US" dirty="0" smtClean="0">
                <a:solidFill>
                  <a:schemeClr val="tx2">
                    <a:satMod val="200000"/>
                  </a:schemeClr>
                </a:solidFill>
              </a:rPr>
              <a:t>The decision process…</a:t>
            </a:r>
            <a:endParaRPr lang="en-US" dirty="0">
              <a:solidFill>
                <a:schemeClr val="tx2">
                  <a:satMod val="200000"/>
                </a:schemeClr>
              </a:solidFill>
            </a:endParaRPr>
          </a:p>
        </p:txBody>
      </p:sp>
      <p:sp>
        <p:nvSpPr>
          <p:cNvPr id="3" name="Date Placeholder 2"/>
          <p:cNvSpPr>
            <a:spLocks noGrp="1"/>
          </p:cNvSpPr>
          <p:nvPr>
            <p:ph type="dt" sz="half" idx="10"/>
          </p:nvPr>
        </p:nvSpPr>
        <p:spPr/>
        <p:txBody>
          <a:bodyPr/>
          <a:lstStyle/>
          <a:p>
            <a:pPr>
              <a:defRPr/>
            </a:pPr>
            <a:r>
              <a:rPr lang="en-US" smtClean="0"/>
              <a:t>EAC Toolkit - 10/23/09</a:t>
            </a:r>
            <a:endParaRPr lang="es-PR" dirty="0"/>
          </a:p>
        </p:txBody>
      </p:sp>
      <p:sp>
        <p:nvSpPr>
          <p:cNvPr id="4" name="Slide Number Placeholder 3"/>
          <p:cNvSpPr>
            <a:spLocks noGrp="1"/>
          </p:cNvSpPr>
          <p:nvPr>
            <p:ph type="sldNum" sz="quarter" idx="12"/>
          </p:nvPr>
        </p:nvSpPr>
        <p:spPr/>
        <p:txBody>
          <a:bodyPr/>
          <a:lstStyle/>
          <a:p>
            <a:pPr>
              <a:defRPr/>
            </a:pPr>
            <a:fld id="{46DF914D-9D3E-4F4D-AAE5-FA426A83C1EB}" type="slidenum">
              <a:rPr lang="es-PR" smtClean="0"/>
              <a:pPr>
                <a:defRPr/>
              </a:pPr>
              <a:t>45</a:t>
            </a:fld>
            <a:endParaRPr lang="es-PR"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609600" y="152400"/>
            <a:ext cx="7772400" cy="730250"/>
          </a:xfrm>
        </p:spPr>
        <p:txBody>
          <a:bodyPr>
            <a:normAutofit fontScale="92500" lnSpcReduction="20000"/>
          </a:bodyPr>
          <a:lstStyle/>
          <a:p>
            <a:pPr marL="411480" eaLnBrk="1" fontAlgn="auto" hangingPunct="1">
              <a:spcAft>
                <a:spcPts val="0"/>
              </a:spcAft>
              <a:buFont typeface="Wingdings" pitchFamily="2" charset="2"/>
              <a:buNone/>
              <a:defRPr/>
            </a:pPr>
            <a:r>
              <a:rPr lang="es-PR" sz="5400" dirty="0" smtClean="0"/>
              <a:t>Guidelines…</a:t>
            </a:r>
          </a:p>
        </p:txBody>
      </p:sp>
      <p:sp>
        <p:nvSpPr>
          <p:cNvPr id="24579" name="Rectangle 4"/>
          <p:cNvSpPr>
            <a:spLocks noChangeArrowheads="1"/>
          </p:cNvSpPr>
          <p:nvPr/>
        </p:nvSpPr>
        <p:spPr bwMode="auto">
          <a:xfrm>
            <a:off x="914400" y="1371600"/>
            <a:ext cx="7315200" cy="4832350"/>
          </a:xfrm>
          <a:prstGeom prst="rect">
            <a:avLst/>
          </a:prstGeom>
          <a:noFill/>
          <a:ln w="9525">
            <a:noFill/>
            <a:miter lim="800000"/>
            <a:headEnd/>
            <a:tailEnd/>
          </a:ln>
        </p:spPr>
        <p:txBody>
          <a:bodyPr>
            <a:spAutoFit/>
          </a:bodyPr>
          <a:lstStyle/>
          <a:p>
            <a:pPr marL="514350" indent="-514350">
              <a:buFont typeface="Consolas" pitchFamily="49" charset="0"/>
              <a:buAutoNum type="arabicPeriod"/>
            </a:pPr>
            <a:r>
              <a:rPr lang="en-US" sz="2800" dirty="0"/>
              <a:t>Where did I get this photo? Is it mine to use?</a:t>
            </a:r>
          </a:p>
          <a:p>
            <a:pPr marL="514350" indent="-514350">
              <a:buFont typeface="Consolas" pitchFamily="49" charset="0"/>
              <a:buAutoNum type="arabicPeriod"/>
            </a:pPr>
            <a:r>
              <a:rPr lang="en-US" sz="2800" dirty="0"/>
              <a:t>When can I use a copyrighted photo? </a:t>
            </a:r>
          </a:p>
          <a:p>
            <a:pPr marL="514350" indent="-514350">
              <a:buFont typeface="Consolas" pitchFamily="49" charset="0"/>
              <a:buAutoNum type="arabicPeriod"/>
            </a:pPr>
            <a:r>
              <a:rPr lang="en-US" sz="2800" dirty="0"/>
              <a:t>Why am I changing this photo? </a:t>
            </a:r>
          </a:p>
          <a:p>
            <a:pPr marL="514350" indent="-514350">
              <a:buFont typeface="Consolas" pitchFamily="49" charset="0"/>
              <a:buAutoNum type="arabicPeriod"/>
            </a:pPr>
            <a:r>
              <a:rPr lang="en-US" sz="2800" dirty="0"/>
              <a:t>How will the readers interpret this photo?</a:t>
            </a:r>
          </a:p>
          <a:p>
            <a:pPr marL="514350" indent="-514350">
              <a:buFont typeface="Consolas" pitchFamily="49" charset="0"/>
              <a:buAutoNum type="arabicPeriod"/>
            </a:pPr>
            <a:r>
              <a:rPr lang="en-US" sz="2800" dirty="0"/>
              <a:t>How would they have interpreted it without editing? </a:t>
            </a:r>
          </a:p>
          <a:p>
            <a:pPr marL="514350" indent="-514350">
              <a:buFont typeface="Consolas" pitchFamily="49" charset="0"/>
              <a:buAutoNum type="arabicPeriod"/>
            </a:pPr>
            <a:r>
              <a:rPr lang="en-US" sz="2800" dirty="0"/>
              <a:t>What is the context of the photo? </a:t>
            </a:r>
          </a:p>
          <a:p>
            <a:pPr marL="514350" indent="-514350">
              <a:buFont typeface="Consolas" pitchFamily="49" charset="0"/>
              <a:buAutoNum type="arabicPeriod"/>
            </a:pPr>
            <a:r>
              <a:rPr lang="en-US" sz="2800" dirty="0"/>
              <a:t>Is this photo supposed to be truth (journalism) or fantasy (art)? </a:t>
            </a:r>
            <a:br>
              <a:rPr lang="en-US" sz="2800" dirty="0"/>
            </a:br>
            <a:endParaRPr lang="es-PR" sz="2800" dirty="0"/>
          </a:p>
        </p:txBody>
      </p:sp>
      <p:sp>
        <p:nvSpPr>
          <p:cNvPr id="24580" name="Rectangle 5"/>
          <p:cNvSpPr>
            <a:spLocks noChangeArrowheads="1"/>
          </p:cNvSpPr>
          <p:nvPr/>
        </p:nvSpPr>
        <p:spPr bwMode="auto">
          <a:xfrm>
            <a:off x="533400" y="6172200"/>
            <a:ext cx="3954463" cy="369888"/>
          </a:xfrm>
          <a:prstGeom prst="rect">
            <a:avLst/>
          </a:prstGeom>
          <a:noFill/>
          <a:ln w="9525">
            <a:noFill/>
            <a:miter lim="800000"/>
            <a:headEnd/>
            <a:tailEnd/>
          </a:ln>
        </p:spPr>
        <p:txBody>
          <a:bodyPr wrap="none">
            <a:spAutoFit/>
          </a:bodyPr>
          <a:lstStyle/>
          <a:p>
            <a:r>
              <a:rPr lang="es-PR" dirty="0"/>
              <a:t>http://www.fno.org/may97/digital.html</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46</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772400" cy="914400"/>
          </a:xfrm>
        </p:spPr>
        <p:txBody>
          <a:bodyPr>
            <a:normAutofit fontScale="90000"/>
          </a:bodyPr>
          <a:lstStyle/>
          <a:p>
            <a:pPr eaLnBrk="1" fontAlgn="auto" hangingPunct="1">
              <a:spcAft>
                <a:spcPts val="0"/>
              </a:spcAft>
              <a:defRPr/>
            </a:pPr>
            <a:r>
              <a:rPr lang="es-PR" dirty="0" smtClean="0">
                <a:solidFill>
                  <a:schemeClr val="tx2">
                    <a:satMod val="200000"/>
                  </a:schemeClr>
                </a:solidFill>
              </a:rPr>
              <a:t>Guidelines…</a:t>
            </a:r>
            <a:br>
              <a:rPr lang="es-PR" dirty="0" smtClean="0">
                <a:solidFill>
                  <a:schemeClr val="tx2">
                    <a:satMod val="200000"/>
                  </a:schemeClr>
                </a:solidFill>
              </a:rPr>
            </a:br>
            <a:endParaRPr lang="es-PR" dirty="0">
              <a:solidFill>
                <a:schemeClr val="tx2">
                  <a:satMod val="200000"/>
                </a:schemeClr>
              </a:solidFill>
            </a:endParaRPr>
          </a:p>
        </p:txBody>
      </p:sp>
      <p:sp>
        <p:nvSpPr>
          <p:cNvPr id="25603" name="Content Placeholder 2"/>
          <p:cNvSpPr>
            <a:spLocks noGrp="1"/>
          </p:cNvSpPr>
          <p:nvPr>
            <p:ph idx="1"/>
          </p:nvPr>
        </p:nvSpPr>
        <p:spPr>
          <a:xfrm>
            <a:off x="762000" y="1143000"/>
            <a:ext cx="7772400" cy="3048000"/>
          </a:xfrm>
        </p:spPr>
        <p:txBody>
          <a:bodyPr/>
          <a:lstStyle/>
          <a:p>
            <a:pPr eaLnBrk="1" hangingPunct="1"/>
            <a:r>
              <a:rPr lang="en-US" sz="3600" b="1" dirty="0" smtClean="0"/>
              <a:t>Generally Allowed</a:t>
            </a:r>
            <a:r>
              <a:rPr lang="en-US" sz="3600" dirty="0" smtClean="0"/>
              <a:t>: </a:t>
            </a:r>
          </a:p>
          <a:p>
            <a:pPr lvl="1" eaLnBrk="1" hangingPunct="1"/>
            <a:r>
              <a:rPr lang="en-US" sz="3600" dirty="0" smtClean="0"/>
              <a:t>Brightness/contrast control </a:t>
            </a:r>
          </a:p>
          <a:p>
            <a:pPr lvl="1" eaLnBrk="1" hangingPunct="1"/>
            <a:r>
              <a:rPr lang="en-US" sz="3600" dirty="0" smtClean="0"/>
              <a:t>Burning &amp; dodging to control tonal range </a:t>
            </a:r>
          </a:p>
          <a:p>
            <a:pPr lvl="1" eaLnBrk="1" hangingPunct="1"/>
            <a:r>
              <a:rPr lang="en-US" sz="3600" dirty="0" smtClean="0"/>
              <a:t>Color correction </a:t>
            </a:r>
          </a:p>
          <a:p>
            <a:pPr lvl="1" eaLnBrk="1" hangingPunct="1"/>
            <a:r>
              <a:rPr lang="en-US" sz="3600" dirty="0" smtClean="0"/>
              <a:t>Cropping a frame to fit the layout </a:t>
            </a:r>
          </a:p>
          <a:p>
            <a:pPr lvl="1" eaLnBrk="1" hangingPunct="1"/>
            <a:r>
              <a:rPr lang="en-US" sz="3600" dirty="0" smtClean="0"/>
              <a:t>Retouching of dust &amp; scratches </a:t>
            </a:r>
          </a:p>
          <a:p>
            <a:pPr eaLnBrk="1" hangingPunct="1"/>
            <a:endParaRPr lang="es-PR" sz="2000" dirty="0" smtClean="0"/>
          </a:p>
        </p:txBody>
      </p:sp>
      <p:sp>
        <p:nvSpPr>
          <p:cNvPr id="25604" name="Rectangle 3"/>
          <p:cNvSpPr>
            <a:spLocks noChangeArrowheads="1"/>
          </p:cNvSpPr>
          <p:nvPr/>
        </p:nvSpPr>
        <p:spPr bwMode="auto">
          <a:xfrm>
            <a:off x="533400" y="6169025"/>
            <a:ext cx="8382000" cy="307975"/>
          </a:xfrm>
          <a:prstGeom prst="rect">
            <a:avLst/>
          </a:prstGeom>
          <a:noFill/>
          <a:ln w="9525">
            <a:noFill/>
            <a:miter lim="800000"/>
            <a:headEnd/>
            <a:tailEnd/>
          </a:ln>
        </p:spPr>
        <p:txBody>
          <a:bodyPr>
            <a:spAutoFit/>
          </a:bodyPr>
          <a:lstStyle/>
          <a:p>
            <a:r>
              <a:rPr lang="es-PR" sz="1400" dirty="0"/>
              <a:t>http://wiki.wsu.edu/wsuwiki/Photo_manipulation_ethics</a:t>
            </a:r>
          </a:p>
        </p:txBody>
      </p:sp>
      <p:sp>
        <p:nvSpPr>
          <p:cNvPr id="5" name="Date Placeholder 4"/>
          <p:cNvSpPr>
            <a:spLocks noGrp="1"/>
          </p:cNvSpPr>
          <p:nvPr>
            <p:ph type="dt" sz="half" idx="10"/>
          </p:nvPr>
        </p:nvSpPr>
        <p:spPr/>
        <p:txBody>
          <a:bodyPr/>
          <a:lstStyle/>
          <a:p>
            <a:pPr>
              <a:defRPr/>
            </a:pPr>
            <a:r>
              <a:rPr lang="en-US" smtClean="0"/>
              <a:t>EAC Toolkit - 10/23/09</a:t>
            </a:r>
            <a:endParaRPr lang="es-PR" dirty="0"/>
          </a:p>
        </p:txBody>
      </p:sp>
      <p:sp>
        <p:nvSpPr>
          <p:cNvPr id="6" name="Slide Number Placeholder 5"/>
          <p:cNvSpPr>
            <a:spLocks noGrp="1"/>
          </p:cNvSpPr>
          <p:nvPr>
            <p:ph type="sldNum" sz="quarter" idx="12"/>
          </p:nvPr>
        </p:nvSpPr>
        <p:spPr/>
        <p:txBody>
          <a:bodyPr/>
          <a:lstStyle/>
          <a:p>
            <a:pPr>
              <a:defRPr/>
            </a:pPr>
            <a:fld id="{46DF914D-9D3E-4F4D-AAE5-FA426A83C1EB}" type="slidenum">
              <a:rPr lang="es-PR" smtClean="0"/>
              <a:pPr>
                <a:defRPr/>
              </a:pPr>
              <a:t>47</a:t>
            </a:fld>
            <a:endParaRPr lang="es-PR" dirty="0"/>
          </a:p>
        </p:txBody>
      </p:sp>
      <p:sp>
        <p:nvSpPr>
          <p:cNvPr id="7" name="Footer Placeholder 6"/>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s-PR" dirty="0" smtClean="0">
                <a:solidFill>
                  <a:schemeClr val="tx2">
                    <a:satMod val="200000"/>
                  </a:schemeClr>
                </a:solidFill>
              </a:rPr>
              <a:t>Guidelines…</a:t>
            </a:r>
            <a:endParaRPr lang="en-US" dirty="0"/>
          </a:p>
        </p:txBody>
      </p:sp>
      <p:sp>
        <p:nvSpPr>
          <p:cNvPr id="26627" name="Content Placeholder 2"/>
          <p:cNvSpPr>
            <a:spLocks noGrp="1"/>
          </p:cNvSpPr>
          <p:nvPr>
            <p:ph idx="1"/>
          </p:nvPr>
        </p:nvSpPr>
        <p:spPr>
          <a:xfrm>
            <a:off x="914400" y="1600200"/>
            <a:ext cx="7772400" cy="4756150"/>
          </a:xfrm>
        </p:spPr>
        <p:txBody>
          <a:bodyPr/>
          <a:lstStyle/>
          <a:p>
            <a:pPr eaLnBrk="1" hangingPunct="1"/>
            <a:r>
              <a:rPr lang="en-US" sz="2800" b="1" dirty="0" smtClean="0"/>
              <a:t>Never Allowed</a:t>
            </a:r>
            <a:r>
              <a:rPr lang="en-US" sz="2800" dirty="0" smtClean="0"/>
              <a:t>: </a:t>
            </a:r>
          </a:p>
          <a:p>
            <a:pPr lvl="1" eaLnBrk="1" hangingPunct="1"/>
            <a:r>
              <a:rPr lang="en-US" sz="2800" dirty="0" smtClean="0"/>
              <a:t>Adding, moving, or removing objects within the frame </a:t>
            </a:r>
          </a:p>
          <a:p>
            <a:pPr lvl="1" eaLnBrk="1" hangingPunct="1"/>
            <a:r>
              <a:rPr lang="en-US" sz="2800" dirty="0" smtClean="0"/>
              <a:t>Color change other than to restore what the subject looked like </a:t>
            </a:r>
          </a:p>
          <a:p>
            <a:pPr lvl="1" eaLnBrk="1" hangingPunct="1"/>
            <a:r>
              <a:rPr lang="en-US" sz="2800" dirty="0" smtClean="0"/>
              <a:t>Cropping a frame in order to alter its meaning </a:t>
            </a:r>
          </a:p>
          <a:p>
            <a:pPr lvl="1" eaLnBrk="1" hangingPunct="1"/>
            <a:r>
              <a:rPr lang="en-US" sz="2800" dirty="0" smtClean="0"/>
              <a:t>Flopping a photograph (left/right reversal) </a:t>
            </a:r>
          </a:p>
          <a:p>
            <a:pPr lvl="1" eaLnBrk="1" hangingPunct="1"/>
            <a:r>
              <a:rPr lang="en-US" sz="2800" dirty="0" smtClean="0"/>
              <a:t>Printing a photograph in other than "true" orientation </a:t>
            </a:r>
          </a:p>
          <a:p>
            <a:endParaRPr lang="en-US" dirty="0" smtClean="0"/>
          </a:p>
        </p:txBody>
      </p:sp>
      <p:sp>
        <p:nvSpPr>
          <p:cNvPr id="4" name="Date Placeholder 3"/>
          <p:cNvSpPr>
            <a:spLocks noGrp="1"/>
          </p:cNvSpPr>
          <p:nvPr>
            <p:ph type="dt" sz="half" idx="10"/>
          </p:nvPr>
        </p:nvSpPr>
        <p:spPr/>
        <p:txBody>
          <a:bodyPr/>
          <a:lstStyle/>
          <a:p>
            <a:pPr>
              <a:defRPr/>
            </a:pPr>
            <a:r>
              <a:rPr lang="en-US" smtClean="0"/>
              <a:t>EAC Toolkit - 10/23/09</a:t>
            </a:r>
            <a:endParaRPr lang="es-PR" dirty="0"/>
          </a:p>
        </p:txBody>
      </p:sp>
      <p:sp>
        <p:nvSpPr>
          <p:cNvPr id="5" name="Slide Number Placeholder 4"/>
          <p:cNvSpPr>
            <a:spLocks noGrp="1"/>
          </p:cNvSpPr>
          <p:nvPr>
            <p:ph type="sldNum" sz="quarter" idx="12"/>
          </p:nvPr>
        </p:nvSpPr>
        <p:spPr/>
        <p:txBody>
          <a:bodyPr/>
          <a:lstStyle/>
          <a:p>
            <a:pPr>
              <a:defRPr/>
            </a:pPr>
            <a:fld id="{46DF914D-9D3E-4F4D-AAE5-FA426A83C1EB}" type="slidenum">
              <a:rPr lang="es-PR" smtClean="0"/>
              <a:pPr>
                <a:defRPr/>
              </a:pPr>
              <a:t>48</a:t>
            </a:fld>
            <a:endParaRPr lang="es-PR"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57400"/>
            <a:ext cx="7772400" cy="2916238"/>
          </a:xfrm>
        </p:spPr>
        <p:txBody>
          <a:bodyPr/>
          <a:lstStyle/>
          <a:p>
            <a:pPr eaLnBrk="1" fontAlgn="auto" hangingPunct="1">
              <a:spcAft>
                <a:spcPts val="0"/>
              </a:spcAft>
              <a:defRPr/>
            </a:pPr>
            <a:r>
              <a:rPr lang="en-US" b="1" dirty="0" smtClean="0">
                <a:solidFill>
                  <a:schemeClr val="tx2">
                    <a:satMod val="200000"/>
                  </a:schemeClr>
                </a:solidFill>
              </a:rPr>
              <a:t>Just because you CAN digitally retouch a photo, it doesn't mean you should.</a:t>
            </a:r>
            <a:br>
              <a:rPr lang="en-US" b="1" dirty="0" smtClean="0">
                <a:solidFill>
                  <a:schemeClr val="tx2">
                    <a:satMod val="200000"/>
                  </a:schemeClr>
                </a:solidFill>
              </a:rPr>
            </a:br>
            <a:endParaRPr lang="es-PR" dirty="0">
              <a:solidFill>
                <a:schemeClr val="tx2">
                  <a:satMod val="200000"/>
                </a:schemeClr>
              </a:solidFill>
            </a:endParaRPr>
          </a:p>
        </p:txBody>
      </p:sp>
      <p:sp>
        <p:nvSpPr>
          <p:cNvPr id="3" name="Date Placeholder 2"/>
          <p:cNvSpPr>
            <a:spLocks noGrp="1"/>
          </p:cNvSpPr>
          <p:nvPr>
            <p:ph type="dt" sz="half" idx="10"/>
          </p:nvPr>
        </p:nvSpPr>
        <p:spPr/>
        <p:txBody>
          <a:bodyPr/>
          <a:lstStyle/>
          <a:p>
            <a:pPr>
              <a:defRPr/>
            </a:pPr>
            <a:r>
              <a:rPr lang="en-US" smtClean="0"/>
              <a:t>EAC Toolkit - 10/23/09</a:t>
            </a:r>
            <a:endParaRPr lang="es-PR" dirty="0"/>
          </a:p>
        </p:txBody>
      </p:sp>
      <p:sp>
        <p:nvSpPr>
          <p:cNvPr id="4" name="Slide Number Placeholder 3"/>
          <p:cNvSpPr>
            <a:spLocks noGrp="1"/>
          </p:cNvSpPr>
          <p:nvPr>
            <p:ph type="sldNum" sz="quarter" idx="12"/>
          </p:nvPr>
        </p:nvSpPr>
        <p:spPr/>
        <p:txBody>
          <a:bodyPr/>
          <a:lstStyle/>
          <a:p>
            <a:pPr>
              <a:defRPr/>
            </a:pPr>
            <a:fld id="{46DF914D-9D3E-4F4D-AAE5-FA426A83C1EB}" type="slidenum">
              <a:rPr lang="es-PR" smtClean="0"/>
              <a:pPr>
                <a:defRPr/>
              </a:pPr>
              <a:t>49</a:t>
            </a:fld>
            <a:endParaRPr lang="es-PR"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39171"/>
            <a:ext cx="5223933" cy="715962"/>
          </a:xfrm>
        </p:spPr>
        <p:txBody>
          <a:bodyPr>
            <a:normAutofit fontScale="90000"/>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Ethics Education Survey </a:t>
            </a:r>
          </a:p>
        </p:txBody>
      </p:sp>
      <p:sp>
        <p:nvSpPr>
          <p:cNvPr id="3" name="Content Placeholder 2"/>
          <p:cNvSpPr>
            <a:spLocks noGrp="1"/>
          </p:cNvSpPr>
          <p:nvPr>
            <p:ph idx="1"/>
          </p:nvPr>
        </p:nvSpPr>
        <p:spPr>
          <a:xfrm>
            <a:off x="93131" y="931333"/>
            <a:ext cx="8906935" cy="5630333"/>
          </a:xfrm>
        </p:spPr>
        <p:txBody>
          <a:bodyPr>
            <a:normAutofit fontScale="62500" lnSpcReduction="20000"/>
          </a:bodyPr>
          <a:lstStyle/>
          <a:p>
            <a:pPr marL="550926" indent="-514350">
              <a:buFont typeface="+mj-lt"/>
              <a:buAutoNum type="arabicParenR"/>
            </a:pPr>
            <a:r>
              <a:rPr lang="en-US" dirty="0" smtClean="0"/>
              <a:t>Does your program cover ethics or practical and professional ethics in your curriculum? </a:t>
            </a:r>
          </a:p>
          <a:p>
            <a:pPr marL="550926" indent="-514350">
              <a:buFont typeface="+mj-lt"/>
              <a:buAutoNum type="arabicParenR"/>
            </a:pPr>
            <a:endParaRPr lang="en-US" dirty="0" smtClean="0"/>
          </a:p>
          <a:p>
            <a:pPr marL="550926" indent="-514350">
              <a:buFont typeface="+mj-lt"/>
              <a:buAutoNum type="arabicParenR"/>
            </a:pPr>
            <a:r>
              <a:rPr lang="en-US" dirty="0" smtClean="0"/>
              <a:t>What are the main reasons you and your program have for incorporating  (or for not incorporating) ethics into the curriculum?</a:t>
            </a:r>
          </a:p>
          <a:p>
            <a:pPr marL="550926" indent="-514350">
              <a:buFont typeface="+mj-lt"/>
              <a:buAutoNum type="arabicParenR"/>
            </a:pPr>
            <a:endParaRPr lang="en-US" dirty="0" smtClean="0"/>
          </a:p>
          <a:p>
            <a:pPr marL="550926" indent="-514350">
              <a:buFont typeface="+mj-lt"/>
              <a:buAutoNum type="arabicParenR"/>
            </a:pPr>
            <a:r>
              <a:rPr lang="en-US" dirty="0" smtClean="0"/>
              <a:t>Does your program currently offer courses in ethics or practical and professional ethics? </a:t>
            </a:r>
          </a:p>
          <a:p>
            <a:pPr marL="550926" indent="-514350">
              <a:buFont typeface="+mj-lt"/>
              <a:buAutoNum type="arabicParenR"/>
            </a:pPr>
            <a:endParaRPr lang="en-US" dirty="0" smtClean="0"/>
          </a:p>
          <a:p>
            <a:pPr marL="550926" indent="-514350">
              <a:buFont typeface="+mj-lt"/>
              <a:buAutoNum type="arabicParenR"/>
            </a:pPr>
            <a:r>
              <a:rPr lang="en-US" dirty="0" smtClean="0"/>
              <a:t>Does your program carry out activities other than a course to introduce ethics into your curriculum? </a:t>
            </a:r>
          </a:p>
          <a:p>
            <a:pPr marL="550926" indent="-514350">
              <a:buFont typeface="+mj-lt"/>
              <a:buAutoNum type="arabicParenR"/>
            </a:pPr>
            <a:endParaRPr lang="en-US" dirty="0" smtClean="0"/>
          </a:p>
          <a:p>
            <a:pPr marL="550926" indent="-514350">
              <a:buFont typeface="+mj-lt"/>
              <a:buAutoNum type="arabicParenR"/>
            </a:pPr>
            <a:r>
              <a:rPr lang="en-US" dirty="0" smtClean="0"/>
              <a:t>Do you or your program require additional support (resources, materials, etc.) for incorporating ethics content in your curriculum or for improving the ethics content already in your curriculum? </a:t>
            </a:r>
          </a:p>
          <a:p>
            <a:pPr marL="550926" indent="-514350">
              <a:buFont typeface="+mj-lt"/>
              <a:buAutoNum type="arabicParenR"/>
            </a:pPr>
            <a:endParaRPr lang="en-US" dirty="0" smtClean="0"/>
          </a:p>
          <a:p>
            <a:pPr marL="550926" indent="-514350">
              <a:buFont typeface="+mj-lt"/>
              <a:buAutoNum type="arabicParenR"/>
            </a:pPr>
            <a:r>
              <a:rPr lang="en-US" dirty="0" smtClean="0"/>
              <a:t>What other concerns regarding ethics education do you have?</a:t>
            </a:r>
          </a:p>
          <a:p>
            <a:pPr marL="550926" indent="-514350">
              <a:buFont typeface="+mj-lt"/>
              <a:buAutoNum type="arabicParenR"/>
            </a:pPr>
            <a:endParaRPr lang="en-US" dirty="0" smtClean="0"/>
          </a:p>
          <a:p>
            <a:pPr marL="550926" indent="-514350">
              <a:buFont typeface="+mj-lt"/>
              <a:buAutoNum type="arabicParenR"/>
            </a:pPr>
            <a:r>
              <a:rPr lang="en-US" dirty="0" smtClean="0"/>
              <a:t>Identify and rank three to five ethical issues relevant to your area of teaching or research.</a:t>
            </a:r>
          </a:p>
          <a:p>
            <a:pPr>
              <a:buNone/>
            </a:pPr>
            <a:endParaRPr lang="en-US" dirty="0"/>
          </a:p>
        </p:txBody>
      </p:sp>
      <p:sp>
        <p:nvSpPr>
          <p:cNvPr id="4" name="Date Placeholder 3"/>
          <p:cNvSpPr>
            <a:spLocks noGrp="1"/>
          </p:cNvSpPr>
          <p:nvPr>
            <p:ph type="dt" sz="half" idx="10"/>
          </p:nvPr>
        </p:nvSpPr>
        <p:spPr/>
        <p:txBody>
          <a:bodyPr/>
          <a:lstStyle/>
          <a:p>
            <a:pPr>
              <a:defRPr/>
            </a:pPr>
            <a:r>
              <a:rPr lang="en-US" dirty="0"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7F9B4C5F-1D2F-44F3-A4D7-8151FEB73175}" type="slidenum">
              <a:rPr lang="en-US" smtClean="0"/>
              <a:pPr>
                <a:defRPr/>
              </a:pPr>
              <a:t>5</a:t>
            </a:fld>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7772400" cy="914400"/>
          </a:xfrm>
        </p:spPr>
        <p:txBody>
          <a:bodyPr/>
          <a:lstStyle/>
          <a:p>
            <a:pPr eaLnBrk="1" fontAlgn="auto" hangingPunct="1">
              <a:spcAft>
                <a:spcPts val="0"/>
              </a:spcAft>
              <a:defRPr/>
            </a:pPr>
            <a:r>
              <a:rPr lang="es-PR" dirty="0" smtClean="0">
                <a:solidFill>
                  <a:schemeClr val="tx2">
                    <a:satMod val="200000"/>
                  </a:schemeClr>
                </a:solidFill>
              </a:rPr>
              <a:t>Questions….</a:t>
            </a:r>
            <a:endParaRPr lang="es-PR" dirty="0">
              <a:solidFill>
                <a:schemeClr val="tx2">
                  <a:satMod val="200000"/>
                </a:schemeClr>
              </a:solidFill>
            </a:endParaRPr>
          </a:p>
        </p:txBody>
      </p:sp>
      <p:sp>
        <p:nvSpPr>
          <p:cNvPr id="28675" name="Content Placeholder 2"/>
          <p:cNvSpPr>
            <a:spLocks noGrp="1"/>
          </p:cNvSpPr>
          <p:nvPr>
            <p:ph idx="1"/>
          </p:nvPr>
        </p:nvSpPr>
        <p:spPr>
          <a:xfrm>
            <a:off x="914400" y="2743200"/>
            <a:ext cx="7772400" cy="1828800"/>
          </a:xfrm>
        </p:spPr>
        <p:txBody>
          <a:bodyPr/>
          <a:lstStyle/>
          <a:p>
            <a:pPr eaLnBrk="1" hangingPunct="1">
              <a:buFont typeface="Wingdings" pitchFamily="2" charset="2"/>
              <a:buNone/>
            </a:pPr>
            <a:r>
              <a:rPr lang="es-PR" dirty="0" smtClean="0"/>
              <a:t>Aury  M. Curbelo, PhD.</a:t>
            </a:r>
          </a:p>
          <a:p>
            <a:pPr eaLnBrk="1" hangingPunct="1">
              <a:buFont typeface="Wingdings" pitchFamily="2" charset="2"/>
              <a:buNone/>
            </a:pPr>
            <a:r>
              <a:rPr lang="es-PR" dirty="0" smtClean="0">
                <a:hlinkClick r:id="rId3"/>
              </a:rPr>
              <a:t>acurbelo@uprm.edu</a:t>
            </a:r>
            <a:r>
              <a:rPr lang="es-PR" dirty="0" smtClean="0"/>
              <a:t> </a:t>
            </a:r>
          </a:p>
          <a:p>
            <a:pPr eaLnBrk="1" hangingPunct="1">
              <a:buFont typeface="Wingdings" pitchFamily="2" charset="2"/>
              <a:buNone/>
            </a:pPr>
            <a:endParaRPr lang="es-PR" dirty="0" smtClean="0"/>
          </a:p>
        </p:txBody>
      </p:sp>
      <p:sp>
        <p:nvSpPr>
          <p:cNvPr id="5" name="Rectangle 4"/>
          <p:cNvSpPr/>
          <p:nvPr/>
        </p:nvSpPr>
        <p:spPr>
          <a:xfrm>
            <a:off x="5181600" y="1249501"/>
            <a:ext cx="3665027" cy="3170099"/>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en-US" sz="20000" b="1" cap="all" dirty="0">
                <a:ln w="0"/>
                <a:solidFill>
                  <a:srgbClr val="FF0000"/>
                </a:solidFill>
                <a:effectLst>
                  <a:reflection blurRad="12700" stA="50000" endPos="50000" dist="5000" dir="5400000" sy="-100000" rotWithShape="0"/>
                </a:effectLst>
              </a:rPr>
              <a:t>?</a:t>
            </a:r>
          </a:p>
        </p:txBody>
      </p:sp>
      <p:sp>
        <p:nvSpPr>
          <p:cNvPr id="6" name="Date Placeholder 5"/>
          <p:cNvSpPr>
            <a:spLocks noGrp="1"/>
          </p:cNvSpPr>
          <p:nvPr>
            <p:ph type="dt" sz="half" idx="10"/>
          </p:nvPr>
        </p:nvSpPr>
        <p:spPr/>
        <p:txBody>
          <a:bodyPr/>
          <a:lstStyle/>
          <a:p>
            <a:pPr>
              <a:defRPr/>
            </a:pPr>
            <a:r>
              <a:rPr lang="en-US" smtClean="0"/>
              <a:t>EAC Toolkit - 10/23/09</a:t>
            </a:r>
            <a:endParaRPr lang="es-PR" dirty="0"/>
          </a:p>
        </p:txBody>
      </p:sp>
      <p:sp>
        <p:nvSpPr>
          <p:cNvPr id="7" name="Slide Number Placeholder 6"/>
          <p:cNvSpPr>
            <a:spLocks noGrp="1"/>
          </p:cNvSpPr>
          <p:nvPr>
            <p:ph type="sldNum" sz="quarter" idx="12"/>
          </p:nvPr>
        </p:nvSpPr>
        <p:spPr/>
        <p:txBody>
          <a:bodyPr/>
          <a:lstStyle/>
          <a:p>
            <a:pPr>
              <a:defRPr/>
            </a:pPr>
            <a:fld id="{46DF914D-9D3E-4F4D-AAE5-FA426A83C1EB}" type="slidenum">
              <a:rPr lang="es-PR" smtClean="0"/>
              <a:pPr>
                <a:defRPr/>
              </a:pPr>
              <a:t>50</a:t>
            </a:fld>
            <a:endParaRPr lang="es-PR" dirty="0"/>
          </a:p>
        </p:txBody>
      </p:sp>
      <p:sp>
        <p:nvSpPr>
          <p:cNvPr id="8" name="Footer Placeholder 7"/>
          <p:cNvSpPr>
            <a:spLocks noGrp="1"/>
          </p:cNvSpPr>
          <p:nvPr>
            <p:ph type="ftr" sz="quarter" idx="11"/>
          </p:nvPr>
        </p:nvSpPr>
        <p:spPr/>
        <p:txBody>
          <a:bodyPr/>
          <a:lstStyle/>
          <a:p>
            <a:pPr>
              <a:defRPr/>
            </a:pPr>
            <a:r>
              <a:rPr lang="pt-BR" smtClean="0"/>
              <a:t>(c) 2009  Cruz, Curbelo, Frey &amp; Sanchez</a:t>
            </a:r>
            <a:endParaRPr lang="es-PR"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364067" y="156105"/>
            <a:ext cx="7467600" cy="639762"/>
          </a:xfrm>
        </p:spPr>
        <p:txBody>
          <a:bodyPr>
            <a:normAutofit fontScale="90000"/>
          </a:bodyPr>
          <a:lstStyle/>
          <a:p>
            <a:pPr eaLnBrk="1" hangingPunct="1"/>
            <a:r>
              <a:rPr lang="en-US" b="1" dirty="0" smtClean="0">
                <a:latin typeface="Times New Roman" pitchFamily="18" charset="0"/>
              </a:rPr>
              <a:t> </a:t>
            </a:r>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Sources and Ideas for EAC</a:t>
            </a:r>
          </a:p>
        </p:txBody>
      </p:sp>
      <p:sp>
        <p:nvSpPr>
          <p:cNvPr id="20486" name="Rectangle 3"/>
          <p:cNvSpPr>
            <a:spLocks noGrp="1" noChangeArrowheads="1"/>
          </p:cNvSpPr>
          <p:nvPr>
            <p:ph idx="1"/>
          </p:nvPr>
        </p:nvSpPr>
        <p:spPr>
          <a:xfrm>
            <a:off x="262412" y="1092200"/>
            <a:ext cx="8703787" cy="5384800"/>
          </a:xfrm>
        </p:spPr>
        <p:txBody>
          <a:bodyPr>
            <a:normAutofit fontScale="85000" lnSpcReduction="10000"/>
          </a:bodyPr>
          <a:lstStyle/>
          <a:p>
            <a:pPr eaLnBrk="1" hangingPunct="1">
              <a:lnSpc>
                <a:spcPct val="90000"/>
              </a:lnSpc>
            </a:pPr>
            <a:r>
              <a:rPr lang="en-US" sz="3200" dirty="0" smtClean="0"/>
              <a:t>Books and Textbooks</a:t>
            </a:r>
          </a:p>
          <a:p>
            <a:pPr lvl="2">
              <a:lnSpc>
                <a:spcPct val="90000"/>
              </a:lnSpc>
            </a:pPr>
            <a:r>
              <a:rPr lang="en-US" dirty="0" smtClean="0"/>
              <a:t>“The Cheating Culture” </a:t>
            </a:r>
            <a:r>
              <a:rPr lang="en-US" dirty="0" smtClean="0">
                <a:solidFill>
                  <a:srgbClr val="FF0000"/>
                </a:solidFill>
              </a:rPr>
              <a:t>by David Callahan</a:t>
            </a:r>
          </a:p>
          <a:p>
            <a:pPr lvl="2">
              <a:lnSpc>
                <a:spcPct val="90000"/>
              </a:lnSpc>
            </a:pPr>
            <a:r>
              <a:rPr lang="en-US" dirty="0" smtClean="0"/>
              <a:t>textbook exercises</a:t>
            </a:r>
          </a:p>
          <a:p>
            <a:pPr eaLnBrk="1" hangingPunct="1">
              <a:lnSpc>
                <a:spcPct val="90000"/>
              </a:lnSpc>
            </a:pPr>
            <a:endParaRPr lang="en-US" sz="2000" dirty="0" smtClean="0"/>
          </a:p>
          <a:p>
            <a:pPr eaLnBrk="1" hangingPunct="1">
              <a:lnSpc>
                <a:spcPct val="90000"/>
              </a:lnSpc>
            </a:pPr>
            <a:r>
              <a:rPr lang="en-US" sz="3200" dirty="0" smtClean="0"/>
              <a:t>Magazine articles, news, online news</a:t>
            </a:r>
          </a:p>
          <a:p>
            <a:pPr eaLnBrk="1" hangingPunct="1">
              <a:lnSpc>
                <a:spcPct val="90000"/>
              </a:lnSpc>
            </a:pPr>
            <a:endParaRPr lang="en-US" sz="3200" dirty="0" smtClean="0"/>
          </a:p>
          <a:p>
            <a:pPr>
              <a:lnSpc>
                <a:spcPct val="90000"/>
              </a:lnSpc>
            </a:pPr>
            <a:r>
              <a:rPr lang="en-US" sz="3200" dirty="0" smtClean="0"/>
              <a:t>Movies, TV programs, plays</a:t>
            </a:r>
          </a:p>
          <a:p>
            <a:pPr>
              <a:lnSpc>
                <a:spcPct val="90000"/>
              </a:lnSpc>
            </a:pPr>
            <a:endParaRPr lang="en-US" sz="2000" dirty="0" smtClean="0"/>
          </a:p>
          <a:p>
            <a:pPr eaLnBrk="1" hangingPunct="1">
              <a:lnSpc>
                <a:spcPct val="90000"/>
              </a:lnSpc>
            </a:pPr>
            <a:r>
              <a:rPr lang="en-US" sz="3200" dirty="0" smtClean="0"/>
              <a:t>The Internet</a:t>
            </a:r>
          </a:p>
          <a:p>
            <a:pPr lvl="1">
              <a:lnSpc>
                <a:spcPct val="90000"/>
              </a:lnSpc>
            </a:pPr>
            <a:r>
              <a:rPr lang="en-US" sz="2800" dirty="0" err="1" smtClean="0"/>
              <a:t>onlineethics.org</a:t>
            </a:r>
            <a:r>
              <a:rPr lang="en-US" sz="2800" dirty="0" smtClean="0"/>
              <a:t>, </a:t>
            </a:r>
            <a:r>
              <a:rPr lang="en-US" sz="2800" dirty="0" err="1" smtClean="0"/>
              <a:t>computingcases.org</a:t>
            </a:r>
            <a:r>
              <a:rPr lang="en-US" sz="2800" dirty="0" smtClean="0"/>
              <a:t>, </a:t>
            </a:r>
            <a:r>
              <a:rPr lang="en-US" sz="2800" dirty="0" err="1" smtClean="0"/>
              <a:t>niee.org</a:t>
            </a:r>
            <a:r>
              <a:rPr lang="en-US" sz="2800" dirty="0" smtClean="0"/>
              <a:t>, </a:t>
            </a:r>
            <a:r>
              <a:rPr lang="en-US" sz="2800" dirty="0" err="1" smtClean="0"/>
              <a:t>cnx.org</a:t>
            </a:r>
            <a:endParaRPr lang="en-US" sz="2800" dirty="0" smtClean="0"/>
          </a:p>
          <a:p>
            <a:pPr lvl="1">
              <a:lnSpc>
                <a:spcPct val="90000"/>
              </a:lnSpc>
            </a:pPr>
            <a:endParaRPr lang="en-US" sz="2800" dirty="0" smtClean="0"/>
          </a:p>
          <a:p>
            <a:pPr>
              <a:lnSpc>
                <a:spcPct val="90000"/>
              </a:lnSpc>
            </a:pPr>
            <a:r>
              <a:rPr lang="en-US" sz="3200" dirty="0" smtClean="0"/>
              <a:t>Personal experiences (including students’)</a:t>
            </a:r>
          </a:p>
          <a:p>
            <a:pPr>
              <a:lnSpc>
                <a:spcPct val="90000"/>
              </a:lnSpc>
              <a:buNone/>
            </a:pPr>
            <a:endParaRPr lang="en-US" sz="3200" dirty="0" smtClean="0"/>
          </a:p>
          <a:p>
            <a:pPr>
              <a:lnSpc>
                <a:spcPct val="90000"/>
              </a:lnSpc>
            </a:pPr>
            <a:r>
              <a:rPr lang="en-US" sz="3200" dirty="0" smtClean="0"/>
              <a:t>For more online sources, see appendix</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51</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279400" y="206905"/>
            <a:ext cx="8305800" cy="809095"/>
          </a:xfrm>
        </p:spPr>
        <p:txBody>
          <a:bodyPr>
            <a:normAutofit/>
          </a:bodyPr>
          <a:lstStyle/>
          <a:p>
            <a:pPr eaLnBrk="1" hangingPunct="1"/>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Start Brainstorming with Colleagues </a:t>
            </a:r>
          </a:p>
        </p:txBody>
      </p:sp>
      <p:sp>
        <p:nvSpPr>
          <p:cNvPr id="20486" name="Rectangle 3"/>
          <p:cNvSpPr>
            <a:spLocks noGrp="1" noChangeArrowheads="1"/>
          </p:cNvSpPr>
          <p:nvPr>
            <p:ph idx="1"/>
          </p:nvPr>
        </p:nvSpPr>
        <p:spPr>
          <a:xfrm>
            <a:off x="237012" y="1117601"/>
            <a:ext cx="8390521" cy="2413000"/>
          </a:xfrm>
        </p:spPr>
        <p:txBody>
          <a:bodyPr>
            <a:normAutofit/>
          </a:bodyPr>
          <a:lstStyle/>
          <a:p>
            <a:pPr eaLnBrk="1" hangingPunct="1">
              <a:lnSpc>
                <a:spcPct val="90000"/>
              </a:lnSpc>
            </a:pPr>
            <a:r>
              <a:rPr lang="en-US" dirty="0" smtClean="0"/>
              <a:t>Next on the agenda:  </a:t>
            </a:r>
            <a:r>
              <a:rPr lang="en-US" i="1" dirty="0" smtClean="0"/>
              <a:t>The fun part!</a:t>
            </a:r>
          </a:p>
          <a:p>
            <a:pPr lvl="1">
              <a:lnSpc>
                <a:spcPct val="90000"/>
              </a:lnSpc>
            </a:pPr>
            <a:r>
              <a:rPr lang="en-US" dirty="0" smtClean="0"/>
              <a:t>Develop EAC module ideas (individually)</a:t>
            </a:r>
          </a:p>
          <a:p>
            <a:pPr lvl="1">
              <a:lnSpc>
                <a:spcPct val="90000"/>
              </a:lnSpc>
            </a:pPr>
            <a:r>
              <a:rPr lang="en-US" dirty="0" smtClean="0"/>
              <a:t>Share your ideas with your group members</a:t>
            </a:r>
          </a:p>
          <a:p>
            <a:pPr lvl="1">
              <a:lnSpc>
                <a:spcPct val="90000"/>
              </a:lnSpc>
            </a:pPr>
            <a:r>
              <a:rPr lang="en-US" dirty="0" smtClean="0"/>
              <a:t>Select one idea and prepare an EAC Module</a:t>
            </a:r>
          </a:p>
          <a:p>
            <a:pPr lvl="1">
              <a:lnSpc>
                <a:spcPct val="90000"/>
              </a:lnSpc>
            </a:pPr>
            <a:r>
              <a:rPr lang="en-US" dirty="0" smtClean="0"/>
              <a:t>Groups present their EAC Modules</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52</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pic>
        <p:nvPicPr>
          <p:cNvPr id="10" name="Picture 2" descr="C:\Documents and Settings\J Cruz\Local Settings\Temporary Internet Files\Content.IE5\JJ240JFB\MCj04298710000[1].wmf"/>
          <p:cNvPicPr>
            <a:picLocks noChangeAspect="1" noChangeArrowheads="1"/>
          </p:cNvPicPr>
          <p:nvPr/>
        </p:nvPicPr>
        <p:blipFill>
          <a:blip r:embed="rId3" cstate="print"/>
          <a:srcRect/>
          <a:stretch>
            <a:fillRect/>
          </a:stretch>
        </p:blipFill>
        <p:spPr bwMode="auto">
          <a:xfrm>
            <a:off x="415557" y="3347267"/>
            <a:ext cx="3927843" cy="2814816"/>
          </a:xfrm>
          <a:prstGeom prst="rect">
            <a:avLst/>
          </a:prstGeom>
          <a:noFill/>
        </p:spPr>
      </p:pic>
      <p:pic>
        <p:nvPicPr>
          <p:cNvPr id="11" name="Picture 5" descr="C:\Documents and Settings\J Cruz\Local Settings\Temporary Internet Files\Content.IE5\T3ZCA1KR\MCj02403730000[1].wmf"/>
          <p:cNvPicPr>
            <a:picLocks noChangeAspect="1" noChangeArrowheads="1"/>
          </p:cNvPicPr>
          <p:nvPr/>
        </p:nvPicPr>
        <p:blipFill>
          <a:blip r:embed="rId4" cstate="print"/>
          <a:srcRect/>
          <a:stretch>
            <a:fillRect/>
          </a:stretch>
        </p:blipFill>
        <p:spPr bwMode="auto">
          <a:xfrm>
            <a:off x="4621663" y="3513667"/>
            <a:ext cx="4173876" cy="2895599"/>
          </a:xfrm>
          <a:prstGeom prst="rect">
            <a:avLst/>
          </a:prstGeom>
          <a:noFill/>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eate_Girl.png"/>
          <p:cNvPicPr>
            <a:picLocks noChangeAspect="1"/>
          </p:cNvPicPr>
          <p:nvPr/>
        </p:nvPicPr>
        <p:blipFill>
          <a:blip r:embed="rId3" cstate="print"/>
          <a:srcRect l="1866" r="40475" b="2427"/>
          <a:stretch>
            <a:fillRect/>
          </a:stretch>
        </p:blipFill>
        <p:spPr>
          <a:xfrm>
            <a:off x="8709" y="-3318"/>
            <a:ext cx="4915464" cy="6238655"/>
          </a:xfrm>
          <a:prstGeom prst="rect">
            <a:avLst/>
          </a:prstGeom>
        </p:spPr>
      </p:pic>
      <p:sp>
        <p:nvSpPr>
          <p:cNvPr id="2" name="Title 1"/>
          <p:cNvSpPr>
            <a:spLocks noGrp="1"/>
          </p:cNvSpPr>
          <p:nvPr>
            <p:ph type="ctrTitle"/>
          </p:nvPr>
        </p:nvSpPr>
        <p:spPr>
          <a:xfrm>
            <a:off x="1944414" y="1061545"/>
            <a:ext cx="7107920" cy="2218509"/>
          </a:xfrm>
        </p:spPr>
        <p:txBody>
          <a:bodyPr>
            <a:normAutofit/>
          </a:bodyPr>
          <a:lstStyle/>
          <a:p>
            <a:r>
              <a:rPr lang="en-US" dirty="0" smtClean="0">
                <a:solidFill>
                  <a:srgbClr val="66FF33"/>
                </a:solidFill>
              </a:rPr>
              <a:t>Creating EAC Modules </a:t>
            </a:r>
            <a:r>
              <a:rPr smtClean="0">
                <a:solidFill>
                  <a:srgbClr val="66FF33"/>
                </a:solidFill>
              </a:rPr>
              <a:t>MICRO-</a:t>
            </a:r>
            <a:r>
              <a:rPr lang="en-US" dirty="0" smtClean="0">
                <a:solidFill>
                  <a:srgbClr val="66FF33"/>
                </a:solidFill>
              </a:rPr>
              <a:t>Interventions</a:t>
            </a:r>
            <a:endParaRPr lang="en-US" dirty="0">
              <a:solidFill>
                <a:srgbClr val="66FF33"/>
              </a:solidFill>
            </a:endParaRPr>
          </a:p>
        </p:txBody>
      </p:sp>
      <p:sp>
        <p:nvSpPr>
          <p:cNvPr id="7" name="Subtitle 6"/>
          <p:cNvSpPr>
            <a:spLocks noGrp="1"/>
          </p:cNvSpPr>
          <p:nvPr>
            <p:ph type="subTitle" idx="1"/>
          </p:nvPr>
        </p:nvSpPr>
        <p:spPr>
          <a:xfrm>
            <a:off x="3626069" y="105103"/>
            <a:ext cx="5415876" cy="819807"/>
          </a:xfrm>
        </p:spPr>
        <p:txBody>
          <a:bodyPr>
            <a:normAutofit/>
          </a:bodyPr>
          <a:lstStyle/>
          <a:p>
            <a:r>
              <a:rPr lang="en-US" sz="3200" dirty="0" smtClean="0"/>
              <a:t>Now it’s your turn…</a:t>
            </a:r>
            <a:endParaRPr lang="en-US" sz="3200"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15159" y="138004"/>
            <a:ext cx="6671441" cy="1143000"/>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What is a Module?</a:t>
            </a:r>
          </a:p>
        </p:txBody>
      </p:sp>
      <p:sp>
        <p:nvSpPr>
          <p:cNvPr id="10243" name="Content Placeholder 2"/>
          <p:cNvSpPr>
            <a:spLocks noGrp="1"/>
          </p:cNvSpPr>
          <p:nvPr>
            <p:ph idx="1"/>
          </p:nvPr>
        </p:nvSpPr>
        <p:spPr>
          <a:xfrm>
            <a:off x="143241" y="1149231"/>
            <a:ext cx="8229600" cy="5029200"/>
          </a:xfrm>
        </p:spPr>
        <p:txBody>
          <a:bodyPr>
            <a:normAutofit/>
          </a:bodyPr>
          <a:lstStyle/>
          <a:p>
            <a:pPr eaLnBrk="1" hangingPunct="1">
              <a:spcBef>
                <a:spcPts val="0"/>
              </a:spcBef>
              <a:spcAft>
                <a:spcPts val="1800"/>
              </a:spcAft>
            </a:pPr>
            <a:r>
              <a:rPr lang="en-US" sz="2800" dirty="0" smtClean="0"/>
              <a:t>Modules are the building blocks of EAC</a:t>
            </a:r>
          </a:p>
          <a:p>
            <a:pPr eaLnBrk="1" hangingPunct="1">
              <a:spcBef>
                <a:spcPts val="0"/>
              </a:spcBef>
              <a:spcAft>
                <a:spcPts val="1800"/>
              </a:spcAft>
            </a:pPr>
            <a:r>
              <a:rPr lang="en-US" sz="2800" dirty="0" smtClean="0"/>
              <a:t>Modules are structured interventions that develop a student’s abilities to recognize and analyze ethical issues and make informed decisions by using moral reasoning</a:t>
            </a:r>
          </a:p>
          <a:p>
            <a:pPr eaLnBrk="1" hangingPunct="1">
              <a:spcBef>
                <a:spcPts val="0"/>
              </a:spcBef>
              <a:spcAft>
                <a:spcPts val="1800"/>
              </a:spcAft>
            </a:pPr>
            <a:r>
              <a:rPr lang="en-US" sz="2800" dirty="0" smtClean="0"/>
              <a:t>A module can be built around things such as cases, exercises, news articles, activities, etc., and may also include pedagogical information, guidelines, and strategies.</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54</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pic>
        <p:nvPicPr>
          <p:cNvPr id="3074" name="Picture 2" descr="C:\Documents and Settings\J Cruz\Local Settings\Temporary Internet Files\Content.IE5\VZZ11LRD\MCHH01430_0000[1].wmf"/>
          <p:cNvPicPr>
            <a:picLocks noChangeAspect="1" noChangeArrowheads="1"/>
          </p:cNvPicPr>
          <p:nvPr/>
        </p:nvPicPr>
        <p:blipFill>
          <a:blip r:embed="rId3" cstate="print"/>
          <a:srcRect/>
          <a:stretch>
            <a:fillRect/>
          </a:stretch>
        </p:blipFill>
        <p:spPr bwMode="auto">
          <a:xfrm>
            <a:off x="5699234" y="5276193"/>
            <a:ext cx="2756780" cy="1376581"/>
          </a:xfrm>
          <a:prstGeom prst="rect">
            <a:avLst/>
          </a:prstGeom>
          <a:noFill/>
        </p:spPr>
      </p:pic>
      <p:pic>
        <p:nvPicPr>
          <p:cNvPr id="3075" name="Picture 3" descr="C:\Documents and Settings\J Cruz\Local Settings\Temporary Internet Files\Content.IE5\JJ240JFB\MCBD05091_0000[1].wmf"/>
          <p:cNvPicPr>
            <a:picLocks noChangeAspect="1" noChangeArrowheads="1"/>
          </p:cNvPicPr>
          <p:nvPr/>
        </p:nvPicPr>
        <p:blipFill>
          <a:blip r:embed="rId4" cstate="print"/>
          <a:srcRect/>
          <a:stretch>
            <a:fillRect/>
          </a:stretch>
        </p:blipFill>
        <p:spPr bwMode="auto">
          <a:xfrm>
            <a:off x="7075413" y="65690"/>
            <a:ext cx="2042311" cy="1860501"/>
          </a:xfrm>
          <a:prstGeom prst="rect">
            <a:avLst/>
          </a:prstGeom>
          <a:noFill/>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Creating EAC Modules</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139337" y="1271451"/>
            <a:ext cx="8610600" cy="4525963"/>
          </a:xfrm>
        </p:spPr>
        <p:txBody>
          <a:bodyPr>
            <a:normAutofit fontScale="92500" lnSpcReduction="10000"/>
          </a:bodyPr>
          <a:lstStyle/>
          <a:p>
            <a:r>
              <a:rPr lang="en-US" dirty="0" smtClean="0"/>
              <a:t>Now its your turn to create a micro-intervention</a:t>
            </a:r>
          </a:p>
          <a:p>
            <a:endParaRPr lang="en-US" dirty="0" smtClean="0"/>
          </a:p>
          <a:p>
            <a:r>
              <a:rPr lang="en-US" dirty="0" smtClean="0"/>
              <a:t>You have seen three examples</a:t>
            </a:r>
          </a:p>
          <a:p>
            <a:endParaRPr lang="en-US" dirty="0" smtClean="0"/>
          </a:p>
          <a:p>
            <a:r>
              <a:rPr lang="en-US" dirty="0" smtClean="0"/>
              <a:t>Use these as points of departure</a:t>
            </a:r>
          </a:p>
          <a:p>
            <a:endParaRPr lang="en-US" dirty="0" smtClean="0"/>
          </a:p>
          <a:p>
            <a:r>
              <a:rPr lang="en-US" dirty="0" smtClean="0">
                <a:solidFill>
                  <a:srgbClr val="66FF33"/>
                </a:solidFill>
              </a:rPr>
              <a:t>Contextualize, contextualize, contextualize…</a:t>
            </a:r>
          </a:p>
          <a:p>
            <a:pPr lvl="1"/>
            <a:r>
              <a:rPr lang="en-US" dirty="0" smtClean="0"/>
              <a:t>Integrate with your teaching</a:t>
            </a:r>
          </a:p>
          <a:p>
            <a:pPr lvl="1"/>
            <a:r>
              <a:rPr lang="en-US" dirty="0" smtClean="0"/>
              <a:t>Show how ethical issues arise in the context</a:t>
            </a:r>
            <a:br>
              <a:rPr lang="en-US" dirty="0" smtClean="0"/>
            </a:br>
            <a:r>
              <a:rPr lang="en-US" dirty="0" smtClean="0"/>
              <a:t>of your field or expertise</a:t>
            </a:r>
            <a:endParaRPr lang="en-US" dirty="0"/>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55</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228600" y="153707"/>
            <a:ext cx="8686800" cy="1143000"/>
          </a:xfrm>
        </p:spPr>
        <p:txBody>
          <a:bodyPr>
            <a:normAutofit fontScale="90000"/>
          </a:bodyPr>
          <a:lstStyle/>
          <a:p>
            <a:pP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Task # 1:</a:t>
            </a:r>
            <a:b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b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Develop Ideas for Your module</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56</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
        <p:nvSpPr>
          <p:cNvPr id="11" name="Rectangle 3"/>
          <p:cNvSpPr txBox="1">
            <a:spLocks noChangeArrowheads="1"/>
          </p:cNvSpPr>
          <p:nvPr/>
        </p:nvSpPr>
        <p:spPr>
          <a:xfrm>
            <a:off x="677092" y="3847011"/>
            <a:ext cx="3124200" cy="2514600"/>
          </a:xfrm>
          <a:prstGeom prst="rect">
            <a:avLst/>
          </a:prstGeom>
        </p:spPr>
        <p:txBody>
          <a:bodyPr vert="horz">
            <a:normAutofit/>
          </a:bodyPr>
          <a:lstStyle/>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15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10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  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000" b="1" i="0" u="none" strike="noStrike" kern="1200" cap="none" spc="0" normalizeH="0" baseline="0" noProof="0" dirty="0" smtClean="0">
                <a:ln>
                  <a:noFill/>
                </a:ln>
                <a:solidFill>
                  <a:srgbClr val="66FF33"/>
                </a:solidFill>
                <a:effectLst/>
                <a:uLnTx/>
                <a:uFillTx/>
                <a:latin typeface="+mn-lt"/>
                <a:ea typeface="+mn-ea"/>
                <a:cs typeface="+mn-cs"/>
              </a:rPr>
              <a:t>READY</a:t>
            </a:r>
            <a:endParaRPr kumimoji="0" lang="en-US" sz="2400" b="1" i="0" u="none" strike="noStrike" kern="1200" cap="none" spc="0" normalizeH="0" baseline="0" noProof="0" dirty="0" smtClean="0">
              <a:ln>
                <a:noFill/>
              </a:ln>
              <a:solidFill>
                <a:srgbClr val="66FF33"/>
              </a:solidFill>
              <a:effectLst/>
              <a:uLnTx/>
              <a:uFillTx/>
              <a:latin typeface="+mn-lt"/>
              <a:ea typeface="+mn-ea"/>
              <a:cs typeface="+mn-cs"/>
            </a:endParaRPr>
          </a:p>
        </p:txBody>
      </p:sp>
      <p:sp>
        <p:nvSpPr>
          <p:cNvPr id="12" name="Rectangle 3"/>
          <p:cNvSpPr txBox="1">
            <a:spLocks noChangeArrowheads="1"/>
          </p:cNvSpPr>
          <p:nvPr/>
        </p:nvSpPr>
        <p:spPr>
          <a:xfrm>
            <a:off x="474617" y="1484811"/>
            <a:ext cx="8153400" cy="2538549"/>
          </a:xfrm>
          <a:prstGeom prst="rect">
            <a:avLst/>
          </a:prstGeom>
        </p:spPr>
        <p:txBody>
          <a:bodyPr vert="horz">
            <a:normAutofit/>
          </a:bodyPr>
          <a:lstStyle/>
          <a:p>
            <a:pPr marL="420624" marR="0" lvl="0" indent="-384048" algn="l" defTabSz="914400" rtl="0" eaLnBrk="1" fontAlgn="auto" latinLnBrk="0" hangingPunct="1">
              <a:lnSpc>
                <a:spcPct val="90000"/>
              </a:lnSpc>
              <a:spcBef>
                <a:spcPct val="20000"/>
              </a:spcBef>
              <a:spcAft>
                <a:spcPts val="0"/>
              </a:spcAft>
              <a:buClr>
                <a:schemeClr val="accent1"/>
              </a:buClr>
              <a:buSzPct val="80000"/>
              <a:buFont typeface="Wingdings 2"/>
              <a:buChar char=""/>
              <a:tabLst/>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Individually</a:t>
            </a:r>
          </a:p>
          <a:p>
            <a:pPr marL="722376" marR="0" lvl="1" indent="-274320" algn="l" defTabSz="914400" rtl="0" eaLnBrk="1" fontAlgn="auto" latinLnBrk="0" hangingPunct="1">
              <a:lnSpc>
                <a:spcPct val="90000"/>
              </a:lnSpc>
              <a:spcBef>
                <a:spcPct val="20000"/>
              </a:spcBef>
              <a:spcAft>
                <a:spcPts val="0"/>
              </a:spcAft>
              <a:buClr>
                <a:schemeClr val="accent1"/>
              </a:buClr>
              <a:buSzPct val="90000"/>
              <a:buFont typeface="Wingdings 2"/>
              <a:buChar char=""/>
              <a:tabLst/>
              <a:defRPr/>
            </a:pPr>
            <a:r>
              <a:rPr kumimoji="0" lang="en-US" sz="2800" b="0" i="0" u="none" strike="noStrike" kern="1200" cap="none" spc="0" normalizeH="0" baseline="0" noProof="0" smtClean="0">
                <a:ln>
                  <a:noFill/>
                </a:ln>
                <a:solidFill>
                  <a:schemeClr val="tx1"/>
                </a:solidFill>
                <a:effectLst/>
                <a:uLnTx/>
                <a:uFillTx/>
                <a:latin typeface="+mn-lt"/>
                <a:ea typeface="+mn-ea"/>
                <a:cs typeface="+mn-cs"/>
              </a:rPr>
              <a:t>write one or two ideas on an index card</a:t>
            </a:r>
          </a:p>
          <a:p>
            <a:pPr marL="1005840" marR="0" lvl="2" indent="-256032" algn="l" defTabSz="914400" rtl="0" eaLnBrk="1" fontAlgn="auto" latinLnBrk="0" hangingPunct="1">
              <a:lnSpc>
                <a:spcPct val="90000"/>
              </a:lnSpc>
              <a:spcBef>
                <a:spcPct val="20000"/>
              </a:spcBef>
              <a:spcAft>
                <a:spcPts val="0"/>
              </a:spcAft>
              <a:buClr>
                <a:schemeClr val="accent2"/>
              </a:buClr>
              <a:buSzPct val="85000"/>
              <a:buFont typeface="Arial"/>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mn-cs"/>
              </a:rPr>
              <a:t>one case / situation / concept per card</a:t>
            </a:r>
            <a:endParaRPr kumimoji="0" lang="en-US" sz="2400" b="1" i="0" u="none" strike="noStrike" kern="1200" cap="none" spc="0" normalizeH="0" baseline="0" noProof="0" smtClean="0">
              <a:ln>
                <a:noFill/>
              </a:ln>
              <a:solidFill>
                <a:srgbClr val="66FF33"/>
              </a:solidFill>
              <a:effectLst/>
              <a:uLnTx/>
              <a:uFillTx/>
              <a:latin typeface="+mn-lt"/>
              <a:ea typeface="+mn-ea"/>
              <a:cs typeface="+mn-cs"/>
            </a:endParaRPr>
          </a:p>
          <a:p>
            <a:pPr marL="420624" marR="0" lvl="0" indent="-384048" algn="l" defTabSz="914400" rtl="0" eaLnBrk="1" fontAlgn="auto" latinLnBrk="0" hangingPunct="1">
              <a:lnSpc>
                <a:spcPct val="90000"/>
              </a:lnSpc>
              <a:spcBef>
                <a:spcPct val="20000"/>
              </a:spcBef>
              <a:spcAft>
                <a:spcPts val="0"/>
              </a:spcAft>
              <a:buClr>
                <a:schemeClr val="accent1"/>
              </a:buClr>
              <a:buSzPct val="80000"/>
              <a:buFont typeface="Wingdings 2"/>
              <a:buChar char=""/>
              <a:tabLst/>
              <a:defRPr/>
            </a:pPr>
            <a:r>
              <a:rPr kumimoji="0" lang="en-US" sz="3000" b="1" i="0" u="none" strike="noStrike" kern="1200" cap="none" spc="0" normalizeH="0" baseline="0" noProof="0" smtClean="0">
                <a:ln>
                  <a:noFill/>
                </a:ln>
                <a:solidFill>
                  <a:srgbClr val="66FF33"/>
                </a:solidFill>
                <a:effectLst/>
                <a:uLnTx/>
                <a:uFillTx/>
                <a:latin typeface="+mn-lt"/>
                <a:ea typeface="+mn-ea"/>
                <a:cs typeface="+mn-cs"/>
              </a:rPr>
              <a:t>K E E P   I T   S I M P L E  ( KISS )…</a:t>
            </a:r>
            <a:br>
              <a:rPr kumimoji="0" lang="en-US" sz="3000" b="1" i="0" u="none" strike="noStrike" kern="1200" cap="none" spc="0" normalizeH="0" baseline="0" noProof="0" smtClean="0">
                <a:ln>
                  <a:noFill/>
                </a:ln>
                <a:solidFill>
                  <a:srgbClr val="66FF33"/>
                </a:solidFill>
                <a:effectLst/>
                <a:uLnTx/>
                <a:uFillTx/>
                <a:latin typeface="+mn-lt"/>
                <a:ea typeface="+mn-ea"/>
                <a:cs typeface="+mn-cs"/>
              </a:rPr>
            </a:br>
            <a:r>
              <a:rPr kumimoji="0" lang="en-US" sz="3000" b="1" i="0" u="none" strike="noStrike" kern="1200" cap="none" spc="0" normalizeH="0" baseline="0" noProof="0" smtClean="0">
                <a:ln>
                  <a:noFill/>
                </a:ln>
                <a:solidFill>
                  <a:srgbClr val="66FF33"/>
                </a:solidFill>
                <a:effectLst/>
                <a:uLnTx/>
                <a:uFillTx/>
                <a:latin typeface="+mn-lt"/>
                <a:ea typeface="+mn-ea"/>
                <a:cs typeface="+mn-cs"/>
              </a:rPr>
              <a:t>       build in complexity later </a:t>
            </a:r>
            <a:endParaRPr kumimoji="0" lang="en-US" sz="3000" b="1" i="0" u="none" strike="noStrike" kern="1200" cap="none" spc="0" normalizeH="0" baseline="0" noProof="0" dirty="0" smtClean="0">
              <a:ln>
                <a:noFill/>
              </a:ln>
              <a:solidFill>
                <a:srgbClr val="66FF33"/>
              </a:solidFill>
              <a:effectLst/>
              <a:uLnTx/>
              <a:uFillTx/>
              <a:latin typeface="+mn-lt"/>
              <a:ea typeface="+mn-ea"/>
              <a:cs typeface="+mn-cs"/>
            </a:endParaRPr>
          </a:p>
        </p:txBody>
      </p:sp>
      <p:pic>
        <p:nvPicPr>
          <p:cNvPr id="2050" name="Picture 2" descr="C:\Documents and Settings\J Cruz\Local Settings\Temporary Internet Files\Content.IE5\JJ240JFB\MCj04248020000[1].wmf"/>
          <p:cNvPicPr>
            <a:picLocks noChangeAspect="1" noChangeArrowheads="1"/>
          </p:cNvPicPr>
          <p:nvPr/>
        </p:nvPicPr>
        <p:blipFill>
          <a:blip r:embed="rId3" cstate="print"/>
          <a:srcRect/>
          <a:stretch>
            <a:fillRect/>
          </a:stretch>
        </p:blipFill>
        <p:spPr bwMode="auto">
          <a:xfrm>
            <a:off x="3124200" y="4114800"/>
            <a:ext cx="3817883" cy="2569258"/>
          </a:xfrm>
          <a:prstGeom prst="rect">
            <a:avLst/>
          </a:prstGeom>
          <a:noFill/>
        </p:spPr>
      </p:pic>
      <p:pic>
        <p:nvPicPr>
          <p:cNvPr id="2052" name="Picture 4" descr="C:\Documents and Settings\J Cruz\Local Settings\Temporary Internet Files\Content.IE5\T3ZCA1KR\MCj03043090000[1].wmf"/>
          <p:cNvPicPr>
            <a:picLocks noChangeAspect="1" noChangeArrowheads="1"/>
          </p:cNvPicPr>
          <p:nvPr/>
        </p:nvPicPr>
        <p:blipFill>
          <a:blip r:embed="rId4" cstate="print"/>
          <a:srcRect/>
          <a:stretch>
            <a:fillRect/>
          </a:stretch>
        </p:blipFill>
        <p:spPr bwMode="auto">
          <a:xfrm rot="450358">
            <a:off x="4498648" y="4656712"/>
            <a:ext cx="960147" cy="1672487"/>
          </a:xfrm>
          <a:prstGeom prst="rect">
            <a:avLst/>
          </a:prstGeom>
          <a:noFill/>
        </p:spPr>
      </p:pic>
      <p:pic>
        <p:nvPicPr>
          <p:cNvPr id="13" name="Picture 2" descr="C:\Documents and Settings\J Cruz\Local Settings\Temporary Internet Files\Content.IE5\JJ240JFB\MCj04248020000[1].wmf"/>
          <p:cNvPicPr>
            <a:picLocks noChangeAspect="1" noChangeArrowheads="1"/>
          </p:cNvPicPr>
          <p:nvPr/>
        </p:nvPicPr>
        <p:blipFill>
          <a:blip r:embed="rId3" cstate="print"/>
          <a:srcRect/>
          <a:stretch>
            <a:fillRect/>
          </a:stretch>
        </p:blipFill>
        <p:spPr bwMode="auto">
          <a:xfrm>
            <a:off x="5410200" y="3886200"/>
            <a:ext cx="3520348" cy="2369031"/>
          </a:xfrm>
          <a:prstGeom prst="rect">
            <a:avLst/>
          </a:prstGeom>
          <a:noFill/>
        </p:spPr>
      </p:pic>
      <p:pic>
        <p:nvPicPr>
          <p:cNvPr id="2053" name="Picture 5" descr="C:\Documents and Settings\J Cruz\Local Settings\Temporary Internet Files\Content.IE5\JJ240JFB\MCj02934660000[1].wmf"/>
          <p:cNvPicPr>
            <a:picLocks noChangeAspect="1" noChangeArrowheads="1"/>
          </p:cNvPicPr>
          <p:nvPr/>
        </p:nvPicPr>
        <p:blipFill>
          <a:blip r:embed="rId5" cstate="print"/>
          <a:srcRect/>
          <a:stretch>
            <a:fillRect/>
          </a:stretch>
        </p:blipFill>
        <p:spPr bwMode="auto">
          <a:xfrm rot="483685">
            <a:off x="6524373" y="4311050"/>
            <a:ext cx="1079030" cy="161936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11">
                                            <p:txEl>
                                              <p:pRg st="0" end="0"/>
                                            </p:txEl>
                                          </p:spTgt>
                                        </p:tgtEl>
                                      </p:cBhvr>
                                    </p:animEffect>
                                    <p:set>
                                      <p:cBhvr>
                                        <p:cTn id="13" dur="1" fill="hold">
                                          <p:stCondLst>
                                            <p:cond delay="1999"/>
                                          </p:stCondLst>
                                        </p:cTn>
                                        <p:tgtEl>
                                          <p:spTgt spid="11">
                                            <p:txEl>
                                              <p:pRg st="0" end="0"/>
                                            </p:txEl>
                                          </p:spTgt>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11">
                                            <p:txEl>
                                              <p:pRg st="1" end="1"/>
                                            </p:txEl>
                                          </p:spTgt>
                                        </p:tgtEl>
                                      </p:cBhvr>
                                    </p:animEffect>
                                    <p:set>
                                      <p:cBhvr>
                                        <p:cTn id="22" dur="1" fill="hold">
                                          <p:stCondLst>
                                            <p:cond delay="1999"/>
                                          </p:stCondLst>
                                        </p:cTn>
                                        <p:tgtEl>
                                          <p:spTgt spid="11">
                                            <p:txEl>
                                              <p:pRg st="1" end="1"/>
                                            </p:txEl>
                                          </p:spTgt>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2000"/>
                                        <p:tgtEl>
                                          <p:spTgt spid="11">
                                            <p:txEl>
                                              <p:pRg st="2" end="2"/>
                                            </p:txEl>
                                          </p:spTgt>
                                        </p:tgtEl>
                                      </p:cBhvr>
                                    </p:animEffect>
                                    <p:set>
                                      <p:cBhvr>
                                        <p:cTn id="31" dur="1" fill="hold">
                                          <p:stCondLst>
                                            <p:cond delay="1999"/>
                                          </p:stCondLst>
                                        </p:cTn>
                                        <p:tgtEl>
                                          <p:spTgt spid="11">
                                            <p:txEl>
                                              <p:pRg st="2" end="2"/>
                                            </p:txEl>
                                          </p:spTgt>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 calcmode="lin" valueType="num">
                                      <p:cBhvr additive="base">
                                        <p:cTn id="3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228600" y="153707"/>
            <a:ext cx="8686800" cy="1143000"/>
          </a:xfrm>
        </p:spPr>
        <p:txBody>
          <a:bodyPr>
            <a:normAutofit fontScale="90000"/>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Task # 2:</a:t>
            </a:r>
            <a:b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b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Present &amp; Discuss Ideas in Your Group</a:t>
            </a:r>
          </a:p>
        </p:txBody>
      </p:sp>
      <p:sp>
        <p:nvSpPr>
          <p:cNvPr id="27654" name="Rectangle 3"/>
          <p:cNvSpPr>
            <a:spLocks noGrp="1" noChangeArrowheads="1"/>
          </p:cNvSpPr>
          <p:nvPr>
            <p:ph idx="1"/>
          </p:nvPr>
        </p:nvSpPr>
        <p:spPr>
          <a:xfrm>
            <a:off x="322217" y="1332411"/>
            <a:ext cx="8153400" cy="2538549"/>
          </a:xfrm>
        </p:spPr>
        <p:txBody>
          <a:bodyPr>
            <a:normAutofit/>
          </a:bodyPr>
          <a:lstStyle/>
          <a:p>
            <a:pPr eaLnBrk="1" hangingPunct="1">
              <a:lnSpc>
                <a:spcPct val="90000"/>
              </a:lnSpc>
            </a:pPr>
            <a:r>
              <a:rPr lang="en-US" sz="3200" dirty="0" smtClean="0"/>
              <a:t>In your group</a:t>
            </a:r>
          </a:p>
          <a:p>
            <a:pPr lvl="1">
              <a:lnSpc>
                <a:spcPct val="90000"/>
              </a:lnSpc>
            </a:pPr>
            <a:r>
              <a:rPr lang="en-US" sz="2800" dirty="0" smtClean="0"/>
              <a:t>each person presents his or her idea to the other group members</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57</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
        <p:nvSpPr>
          <p:cNvPr id="11" name="Rectangle 3"/>
          <p:cNvSpPr txBox="1">
            <a:spLocks noChangeArrowheads="1"/>
          </p:cNvSpPr>
          <p:nvPr/>
        </p:nvSpPr>
        <p:spPr>
          <a:xfrm>
            <a:off x="354875" y="3476897"/>
            <a:ext cx="3124200" cy="2514600"/>
          </a:xfrm>
          <a:prstGeom prst="rect">
            <a:avLst/>
          </a:prstGeom>
        </p:spPr>
        <p:txBody>
          <a:bodyPr vert="horz">
            <a:normAutofit fontScale="92500" lnSpcReduction="10000"/>
          </a:bodyPr>
          <a:lstStyle/>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20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15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10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  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000" b="1" i="0" u="none" strike="noStrike" kern="1200" cap="none" spc="0" normalizeH="0" baseline="0" noProof="0" dirty="0" smtClean="0">
                <a:ln>
                  <a:noFill/>
                </a:ln>
                <a:solidFill>
                  <a:srgbClr val="66FF33"/>
                </a:solidFill>
                <a:effectLst/>
                <a:uLnTx/>
                <a:uFillTx/>
                <a:latin typeface="+mn-lt"/>
                <a:ea typeface="+mn-ea"/>
                <a:cs typeface="+mn-cs"/>
              </a:rPr>
              <a:t>READY</a:t>
            </a:r>
            <a:endParaRPr kumimoji="0" lang="en-US" sz="2400" b="1" i="0" u="none" strike="noStrike" kern="1200" cap="none" spc="0" normalizeH="0" baseline="0" noProof="0" dirty="0" smtClean="0">
              <a:ln>
                <a:noFill/>
              </a:ln>
              <a:solidFill>
                <a:srgbClr val="66FF33"/>
              </a:solidFill>
              <a:effectLst/>
              <a:uLnTx/>
              <a:uFillTx/>
              <a:latin typeface="+mn-lt"/>
              <a:ea typeface="+mn-ea"/>
              <a:cs typeface="+mn-cs"/>
            </a:endParaRPr>
          </a:p>
        </p:txBody>
      </p:sp>
      <p:pic>
        <p:nvPicPr>
          <p:cNvPr id="3081" name="Picture 9" descr="C:\Documents and Settings\J Cruz\Local Settings\Temporary Internet Files\Content.IE5\JJ240JFB\MCBS02003_0000[1].wmf"/>
          <p:cNvPicPr>
            <a:picLocks noChangeAspect="1" noChangeArrowheads="1"/>
          </p:cNvPicPr>
          <p:nvPr/>
        </p:nvPicPr>
        <p:blipFill>
          <a:blip r:embed="rId3" cstate="print"/>
          <a:srcRect/>
          <a:stretch>
            <a:fillRect/>
          </a:stretch>
        </p:blipFill>
        <p:spPr bwMode="auto">
          <a:xfrm>
            <a:off x="2731379" y="3265714"/>
            <a:ext cx="3173245" cy="3155182"/>
          </a:xfrm>
          <a:prstGeom prst="rect">
            <a:avLst/>
          </a:prstGeom>
          <a:noFill/>
        </p:spPr>
      </p:pic>
      <p:pic>
        <p:nvPicPr>
          <p:cNvPr id="3082" name="Picture 10" descr="C:\Documents and Settings\J Cruz\Local Settings\Temporary Internet Files\Content.IE5\V16LABE6\MCj02934800000[1].wmf"/>
          <p:cNvPicPr>
            <a:picLocks noChangeAspect="1" noChangeArrowheads="1"/>
          </p:cNvPicPr>
          <p:nvPr/>
        </p:nvPicPr>
        <p:blipFill>
          <a:blip r:embed="rId4" cstate="print"/>
          <a:srcRect/>
          <a:stretch>
            <a:fillRect/>
          </a:stretch>
        </p:blipFill>
        <p:spPr bwMode="auto">
          <a:xfrm>
            <a:off x="5765074" y="2327365"/>
            <a:ext cx="2941406" cy="1814038"/>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11">
                                            <p:txEl>
                                              <p:pRg st="0" end="0"/>
                                            </p:txEl>
                                          </p:spTgt>
                                        </p:tgtEl>
                                      </p:cBhvr>
                                    </p:animEffect>
                                    <p:set>
                                      <p:cBhvr>
                                        <p:cTn id="13" dur="1" fill="hold">
                                          <p:stCondLst>
                                            <p:cond delay="1999"/>
                                          </p:stCondLst>
                                        </p:cTn>
                                        <p:tgtEl>
                                          <p:spTgt spid="11">
                                            <p:txEl>
                                              <p:pRg st="0" end="0"/>
                                            </p:txEl>
                                          </p:spTgt>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11">
                                            <p:txEl>
                                              <p:pRg st="1" end="1"/>
                                            </p:txEl>
                                          </p:spTgt>
                                        </p:tgtEl>
                                      </p:cBhvr>
                                    </p:animEffect>
                                    <p:set>
                                      <p:cBhvr>
                                        <p:cTn id="22" dur="1" fill="hold">
                                          <p:stCondLst>
                                            <p:cond delay="1999"/>
                                          </p:stCondLst>
                                        </p:cTn>
                                        <p:tgtEl>
                                          <p:spTgt spid="11">
                                            <p:txEl>
                                              <p:pRg st="1" end="1"/>
                                            </p:txEl>
                                          </p:spTgt>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2000"/>
                                        <p:tgtEl>
                                          <p:spTgt spid="11">
                                            <p:txEl>
                                              <p:pRg st="2" end="2"/>
                                            </p:txEl>
                                          </p:spTgt>
                                        </p:tgtEl>
                                      </p:cBhvr>
                                    </p:animEffect>
                                    <p:set>
                                      <p:cBhvr>
                                        <p:cTn id="31" dur="1" fill="hold">
                                          <p:stCondLst>
                                            <p:cond delay="1999"/>
                                          </p:stCondLst>
                                        </p:cTn>
                                        <p:tgtEl>
                                          <p:spTgt spid="11">
                                            <p:txEl>
                                              <p:pRg st="2" end="2"/>
                                            </p:txEl>
                                          </p:spTgt>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 calcmode="lin" valueType="num">
                                      <p:cBhvr additive="base">
                                        <p:cTn id="3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2000"/>
                                        <p:tgtEl>
                                          <p:spTgt spid="11">
                                            <p:txEl>
                                              <p:pRg st="3" end="3"/>
                                            </p:txEl>
                                          </p:spTgt>
                                        </p:tgtEl>
                                      </p:cBhvr>
                                    </p:animEffect>
                                    <p:set>
                                      <p:cBhvr>
                                        <p:cTn id="40" dur="1" fill="hold">
                                          <p:stCondLst>
                                            <p:cond delay="1999"/>
                                          </p:stCondLst>
                                        </p:cTn>
                                        <p:tgtEl>
                                          <p:spTgt spid="11">
                                            <p:txEl>
                                              <p:pRg st="3" end="3"/>
                                            </p:txEl>
                                          </p:spTgt>
                                        </p:tgtEl>
                                        <p:attrNameLst>
                                          <p:attrName>style.visibility</p:attrName>
                                        </p:attrNameLst>
                                      </p:cBhvr>
                                      <p:to>
                                        <p:strVal val="hidden"/>
                                      </p:to>
                                    </p:set>
                                  </p:childTnLst>
                                </p:cTn>
                              </p:par>
                              <p:par>
                                <p:cTn id="41" presetID="2" presetClass="entr" presetSubtype="4" fill="hold" grpId="0"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anim calcmode="lin" valueType="num">
                                      <p:cBhvr additive="base">
                                        <p:cTn id="4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228600" y="153707"/>
            <a:ext cx="8686800" cy="1143000"/>
          </a:xfrm>
        </p:spPr>
        <p:txBody>
          <a:bodyPr>
            <a:normAutofit fontScale="90000"/>
          </a:bodyPr>
          <a:lstStyle/>
          <a:p>
            <a:pP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Task # 3:</a:t>
            </a:r>
            <a:b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b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Select and Complete one Module </a:t>
            </a:r>
          </a:p>
        </p:txBody>
      </p:sp>
      <p:sp>
        <p:nvSpPr>
          <p:cNvPr id="27654" name="Rectangle 3"/>
          <p:cNvSpPr>
            <a:spLocks noGrp="1" noChangeArrowheads="1"/>
          </p:cNvSpPr>
          <p:nvPr>
            <p:ph idx="1"/>
          </p:nvPr>
        </p:nvSpPr>
        <p:spPr>
          <a:xfrm>
            <a:off x="322217" y="1332411"/>
            <a:ext cx="8135983" cy="2020389"/>
          </a:xfrm>
        </p:spPr>
        <p:txBody>
          <a:bodyPr>
            <a:normAutofit/>
          </a:bodyPr>
          <a:lstStyle/>
          <a:p>
            <a:pPr>
              <a:lnSpc>
                <a:spcPct val="90000"/>
              </a:lnSpc>
            </a:pPr>
            <a:r>
              <a:rPr lang="en-US" sz="3200" dirty="0" smtClean="0"/>
              <a:t>In your group</a:t>
            </a:r>
          </a:p>
          <a:p>
            <a:pPr lvl="1">
              <a:lnSpc>
                <a:spcPct val="90000"/>
              </a:lnSpc>
            </a:pPr>
            <a:r>
              <a:rPr lang="en-US" sz="2800" dirty="0" smtClean="0"/>
              <a:t>select one of the ideas and prepare a micro-interventions exercise to for presentation to the plenary</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58</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
        <p:nvSpPr>
          <p:cNvPr id="11" name="Rectangle 3"/>
          <p:cNvSpPr txBox="1">
            <a:spLocks noChangeArrowheads="1"/>
          </p:cNvSpPr>
          <p:nvPr/>
        </p:nvSpPr>
        <p:spPr>
          <a:xfrm>
            <a:off x="609600" y="3505200"/>
            <a:ext cx="2971800" cy="2514600"/>
          </a:xfrm>
          <a:prstGeom prst="rect">
            <a:avLst/>
          </a:prstGeom>
        </p:spPr>
        <p:txBody>
          <a:bodyPr vert="horz">
            <a:normAutofit/>
          </a:bodyPr>
          <a:lstStyle/>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25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15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  5 minutes</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000" b="1" i="0" u="none" strike="noStrike" kern="1200" cap="none" spc="0" normalizeH="0" baseline="0" noProof="0" dirty="0" smtClean="0">
                <a:ln>
                  <a:noFill/>
                </a:ln>
                <a:solidFill>
                  <a:srgbClr val="66FF33"/>
                </a:solidFill>
                <a:effectLst/>
                <a:uLnTx/>
                <a:uFillTx/>
                <a:latin typeface="+mn-lt"/>
                <a:ea typeface="+mn-ea"/>
                <a:cs typeface="+mn-cs"/>
              </a:rPr>
              <a:t>READY</a:t>
            </a:r>
            <a:endParaRPr kumimoji="0" lang="en-US" sz="2400" b="1" i="0" u="none" strike="noStrike" kern="1200" cap="none" spc="0" normalizeH="0" baseline="0" noProof="0" dirty="0" smtClean="0">
              <a:ln>
                <a:noFill/>
              </a:ln>
              <a:solidFill>
                <a:srgbClr val="66FF33"/>
              </a:solidFill>
              <a:effectLst/>
              <a:uLnTx/>
              <a:uFillTx/>
              <a:latin typeface="+mn-lt"/>
              <a:ea typeface="+mn-ea"/>
              <a:cs typeface="+mn-cs"/>
            </a:endParaRPr>
          </a:p>
        </p:txBody>
      </p:sp>
      <p:pic>
        <p:nvPicPr>
          <p:cNvPr id="4100" name="Picture 4" descr="C:\Documents and Settings\J Cruz\Local Settings\Temporary Internet Files\Content.IE5\T3ZCA1KR\MCj03118340000[1].wmf"/>
          <p:cNvPicPr>
            <a:picLocks noChangeAspect="1" noChangeArrowheads="1"/>
          </p:cNvPicPr>
          <p:nvPr/>
        </p:nvPicPr>
        <p:blipFill>
          <a:blip r:embed="rId3" cstate="print"/>
          <a:srcRect/>
          <a:stretch>
            <a:fillRect/>
          </a:stretch>
        </p:blipFill>
        <p:spPr bwMode="auto">
          <a:xfrm>
            <a:off x="3124200" y="4114800"/>
            <a:ext cx="3160059" cy="2286000"/>
          </a:xfrm>
          <a:prstGeom prst="rect">
            <a:avLst/>
          </a:prstGeom>
          <a:noFill/>
        </p:spPr>
      </p:pic>
      <p:pic>
        <p:nvPicPr>
          <p:cNvPr id="16" name="Picture 11" descr="C:\Documents and Settings\J Cruz\Local Settings\Temporary Internet Files\Content.IE5\T3ZCA1KR\MCj02934980000[1].wmf"/>
          <p:cNvPicPr>
            <a:picLocks noChangeAspect="1" noChangeArrowheads="1"/>
          </p:cNvPicPr>
          <p:nvPr/>
        </p:nvPicPr>
        <p:blipFill>
          <a:blip r:embed="rId4" cstate="print"/>
          <a:srcRect/>
          <a:stretch>
            <a:fillRect/>
          </a:stretch>
        </p:blipFill>
        <p:spPr bwMode="auto">
          <a:xfrm>
            <a:off x="6019800" y="2819400"/>
            <a:ext cx="2362200" cy="193259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11">
                                            <p:txEl>
                                              <p:pRg st="0" end="0"/>
                                            </p:txEl>
                                          </p:spTgt>
                                        </p:tgtEl>
                                      </p:cBhvr>
                                    </p:animEffect>
                                    <p:set>
                                      <p:cBhvr>
                                        <p:cTn id="13" dur="1" fill="hold">
                                          <p:stCondLst>
                                            <p:cond delay="1999"/>
                                          </p:stCondLst>
                                        </p:cTn>
                                        <p:tgtEl>
                                          <p:spTgt spid="11">
                                            <p:txEl>
                                              <p:pRg st="0" end="0"/>
                                            </p:txEl>
                                          </p:spTgt>
                                        </p:tgtEl>
                                        <p:attrNameLst>
                                          <p:attrName>style.visibility</p:attrName>
                                        </p:attrNameLst>
                                      </p:cBhvr>
                                      <p:to>
                                        <p:strVal val="hidden"/>
                                      </p:to>
                                    </p:set>
                                  </p:childTnLst>
                                </p:cTn>
                              </p:par>
                              <p:par>
                                <p:cTn id="14" presetID="2" presetClass="entr" presetSubtype="4" fill="hold" grpId="0"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 calcmode="lin" valueType="num">
                                      <p:cBhvr additive="base">
                                        <p:cTn id="16"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11">
                                            <p:txEl>
                                              <p:pRg st="1" end="1"/>
                                            </p:txEl>
                                          </p:spTgt>
                                        </p:tgtEl>
                                      </p:cBhvr>
                                    </p:animEffect>
                                    <p:set>
                                      <p:cBhvr>
                                        <p:cTn id="22" dur="1" fill="hold">
                                          <p:stCondLst>
                                            <p:cond delay="1999"/>
                                          </p:stCondLst>
                                        </p:cTn>
                                        <p:tgtEl>
                                          <p:spTgt spid="11">
                                            <p:txEl>
                                              <p:pRg st="1" end="1"/>
                                            </p:txEl>
                                          </p:spTgt>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 calcmode="lin" valueType="num">
                                      <p:cBhvr additive="base">
                                        <p:cTn id="2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2000"/>
                                        <p:tgtEl>
                                          <p:spTgt spid="11">
                                            <p:txEl>
                                              <p:pRg st="2" end="2"/>
                                            </p:txEl>
                                          </p:spTgt>
                                        </p:tgtEl>
                                      </p:cBhvr>
                                    </p:animEffect>
                                    <p:set>
                                      <p:cBhvr>
                                        <p:cTn id="31" dur="1" fill="hold">
                                          <p:stCondLst>
                                            <p:cond delay="1999"/>
                                          </p:stCondLst>
                                        </p:cTn>
                                        <p:tgtEl>
                                          <p:spTgt spid="11">
                                            <p:txEl>
                                              <p:pRg st="2" end="2"/>
                                            </p:txEl>
                                          </p:spTgt>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 calcmode="lin" valueType="num">
                                      <p:cBhvr additive="base">
                                        <p:cTn id="3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228600" y="153707"/>
            <a:ext cx="8686800" cy="1143000"/>
          </a:xfrm>
        </p:spPr>
        <p:txBody>
          <a:bodyPr>
            <a:normAutofit fontScale="90000"/>
          </a:bodyPr>
          <a:lstStyle/>
          <a:p>
            <a:pP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Task # 4:</a:t>
            </a:r>
            <a:b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b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Group Presentations</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59</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
        <p:nvSpPr>
          <p:cNvPr id="12" name="Rectangle 3"/>
          <p:cNvSpPr txBox="1">
            <a:spLocks noChangeArrowheads="1"/>
          </p:cNvSpPr>
          <p:nvPr/>
        </p:nvSpPr>
        <p:spPr>
          <a:xfrm>
            <a:off x="499533" y="2709335"/>
            <a:ext cx="3217333" cy="3432870"/>
          </a:xfrm>
          <a:prstGeom prst="rect">
            <a:avLst/>
          </a:prstGeom>
        </p:spPr>
        <p:txBody>
          <a:bodyPr vert="horz">
            <a:normAutofit/>
          </a:bodyPr>
          <a:lstStyle/>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Group 1</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Group 2</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000" b="0" i="0" u="none" strike="noStrike" kern="1200" cap="none" spc="0" normalizeH="0" baseline="0" noProof="0" dirty="0" smtClean="0">
                <a:ln>
                  <a:noFill/>
                </a:ln>
                <a:solidFill>
                  <a:schemeClr val="tx1"/>
                </a:solidFill>
                <a:effectLst/>
                <a:uLnTx/>
                <a:uFillTx/>
                <a:latin typeface="+mn-lt"/>
                <a:ea typeface="+mn-ea"/>
                <a:cs typeface="+mn-cs"/>
              </a:rPr>
              <a:t>Group 3</a:t>
            </a:r>
          </a:p>
          <a:p>
            <a:pPr marL="420624"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lang="en-US" sz="3000" dirty="0" smtClean="0">
                <a:latin typeface="+mn-lt"/>
                <a:cs typeface="+mn-cs"/>
              </a:rPr>
              <a:t>Group 4</a:t>
            </a:r>
          </a:p>
        </p:txBody>
      </p:sp>
      <p:sp>
        <p:nvSpPr>
          <p:cNvPr id="13" name="Rectangle 3"/>
          <p:cNvSpPr>
            <a:spLocks noGrp="1" noChangeArrowheads="1"/>
          </p:cNvSpPr>
          <p:nvPr>
            <p:ph idx="1"/>
          </p:nvPr>
        </p:nvSpPr>
        <p:spPr>
          <a:xfrm>
            <a:off x="304800" y="1447800"/>
            <a:ext cx="7670140" cy="1219200"/>
          </a:xfrm>
        </p:spPr>
        <p:txBody>
          <a:bodyPr/>
          <a:lstStyle/>
          <a:p>
            <a:pPr eaLnBrk="1" hangingPunct="1"/>
            <a:r>
              <a:rPr lang="en-US" dirty="0" smtClean="0"/>
              <a:t>10</a:t>
            </a:r>
            <a:r>
              <a:rPr lang="en-US" sz="3000" dirty="0" smtClean="0"/>
              <a:t> minutes per group</a:t>
            </a:r>
          </a:p>
          <a:p>
            <a:pPr lvl="1" eaLnBrk="1" hangingPunct="1"/>
            <a:r>
              <a:rPr lang="en-US" sz="2400" dirty="0" smtClean="0"/>
              <a:t>colleagues provide constructive feedback</a:t>
            </a:r>
          </a:p>
        </p:txBody>
      </p:sp>
      <p:pic>
        <p:nvPicPr>
          <p:cNvPr id="5131" name="Picture 11" descr="C:\Documents and Settings\J Cruz\Local Settings\Temporary Internet Files\Content.IE5\V16LABE6\MCj01986850000[1].wmf"/>
          <p:cNvPicPr>
            <a:picLocks noChangeAspect="1" noChangeArrowheads="1"/>
          </p:cNvPicPr>
          <p:nvPr/>
        </p:nvPicPr>
        <p:blipFill>
          <a:blip r:embed="rId3" cstate="print"/>
          <a:srcRect/>
          <a:stretch>
            <a:fillRect/>
          </a:stretch>
        </p:blipFill>
        <p:spPr bwMode="auto">
          <a:xfrm>
            <a:off x="2567367" y="2638097"/>
            <a:ext cx="3855609" cy="3686503"/>
          </a:xfrm>
          <a:prstGeom prst="rect">
            <a:avLst/>
          </a:prstGeom>
          <a:noFill/>
        </p:spPr>
      </p:pic>
      <p:pic>
        <p:nvPicPr>
          <p:cNvPr id="20" name="Picture 8" descr="C:\Documents and Settings\J Cruz\Local Settings\Temporary Internet Files\Content.IE5\V16LABE6\MCj04042790000[1].wmf"/>
          <p:cNvPicPr>
            <a:picLocks noChangeAspect="1" noChangeArrowheads="1"/>
          </p:cNvPicPr>
          <p:nvPr/>
        </p:nvPicPr>
        <p:blipFill>
          <a:blip r:embed="rId4" cstate="print"/>
          <a:srcRect/>
          <a:stretch>
            <a:fillRect/>
          </a:stretch>
        </p:blipFill>
        <p:spPr bwMode="auto">
          <a:xfrm>
            <a:off x="6453351" y="2454791"/>
            <a:ext cx="2484520" cy="3431002"/>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12">
                                            <p:txEl>
                                              <p:pRg st="0" end="0"/>
                                            </p:txEl>
                                          </p:spTgt>
                                        </p:tgtEl>
                                      </p:cBhvr>
                                    </p:animEffect>
                                    <p:set>
                                      <p:cBhvr>
                                        <p:cTn id="11" dur="1" fill="hold">
                                          <p:stCondLst>
                                            <p:cond delay="499"/>
                                          </p:stCondLst>
                                        </p:cTn>
                                        <p:tgtEl>
                                          <p:spTgt spid="12">
                                            <p:txEl>
                                              <p:pRg st="0" end="0"/>
                                            </p:txEl>
                                          </p:spTgt>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12">
                                            <p:txEl>
                                              <p:pRg st="1" end="1"/>
                                            </p:txEl>
                                          </p:spTgt>
                                        </p:tgtEl>
                                      </p:cBhvr>
                                    </p:animEffect>
                                    <p:set>
                                      <p:cBhvr>
                                        <p:cTn id="18" dur="1" fill="hold">
                                          <p:stCondLst>
                                            <p:cond delay="499"/>
                                          </p:stCondLst>
                                        </p:cTn>
                                        <p:tgtEl>
                                          <p:spTgt spid="12">
                                            <p:txEl>
                                              <p:pRg st="1" end="1"/>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12">
                                            <p:txEl>
                                              <p:pRg st="2" end="2"/>
                                            </p:txEl>
                                          </p:spTgt>
                                        </p:tgtEl>
                                      </p:cBhvr>
                                    </p:animEffect>
                                    <p:set>
                                      <p:cBhvr>
                                        <p:cTn id="25" dur="1" fill="hold">
                                          <p:stCondLst>
                                            <p:cond delay="499"/>
                                          </p:stCondLst>
                                        </p:cTn>
                                        <p:tgtEl>
                                          <p:spTgt spid="12">
                                            <p:txEl>
                                              <p:pRg st="2" end="2"/>
                                            </p:txEl>
                                          </p:spTgt>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12">
                                            <p:txEl>
                                              <p:pRg st="3" end="3"/>
                                            </p:txEl>
                                          </p:spTgt>
                                        </p:tgtEl>
                                      </p:cBhvr>
                                    </p:animEffect>
                                    <p:set>
                                      <p:cBhvr>
                                        <p:cTn id="32" dur="1" fill="hold">
                                          <p:stCondLst>
                                            <p:cond delay="499"/>
                                          </p:stCondLst>
                                        </p:cTn>
                                        <p:tgtEl>
                                          <p:spTgt spid="12">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4062" y="1545021"/>
            <a:ext cx="8458200" cy="1549750"/>
          </a:xfrm>
        </p:spPr>
        <p:txBody>
          <a:bodyPr>
            <a:normAutofit/>
          </a:bodyPr>
          <a:lstStyle/>
          <a:p>
            <a:r>
              <a:rPr sz="4000" cap="small" smtClean="0">
                <a:solidFill>
                  <a:srgbClr val="00FF00"/>
                </a:solidFill>
              </a:rPr>
              <a:t>Ethics Across the Curriculum</a:t>
            </a:r>
            <a:endParaRPr sz="4000" cap="small">
              <a:solidFill>
                <a:srgbClr val="00FF00"/>
              </a:solidFill>
            </a:endParaRPr>
          </a:p>
        </p:txBody>
      </p:sp>
      <p:sp>
        <p:nvSpPr>
          <p:cNvPr id="3" name="Subtitle 2"/>
          <p:cNvSpPr>
            <a:spLocks noGrp="1"/>
          </p:cNvSpPr>
          <p:nvPr>
            <p:ph type="subTitle" idx="1"/>
          </p:nvPr>
        </p:nvSpPr>
        <p:spPr>
          <a:xfrm>
            <a:off x="2427388" y="3442137"/>
            <a:ext cx="6480048" cy="1247895"/>
          </a:xfrm>
        </p:spPr>
        <p:txBody>
          <a:bodyPr/>
          <a:lstStyle/>
          <a:p>
            <a:r>
              <a:rPr lang="en-US" dirty="0" smtClean="0"/>
              <a:t>William J. Frey</a:t>
            </a:r>
            <a:br>
              <a:rPr lang="en-US" dirty="0" smtClean="0"/>
            </a:br>
            <a:r>
              <a:rPr lang="en-US" dirty="0" smtClean="0"/>
              <a:t>College of Business Administration</a:t>
            </a:r>
          </a:p>
          <a:p>
            <a:r>
              <a:rPr lang="en-US" dirty="0" smtClean="0"/>
              <a:t>UPRM</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107956" y="137010"/>
            <a:ext cx="8883644" cy="1672045"/>
          </a:xfrm>
        </p:spPr>
        <p:txBody>
          <a:bodyPr>
            <a:normAutofit/>
          </a:bodyPr>
          <a:lstStyle/>
          <a:p>
            <a:pPr algn="ctr" eaLnBrk="1" hangingPunct="1"/>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EAC Community / Program:</a:t>
            </a:r>
            <a:b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b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Beyond The Workshop</a:t>
            </a:r>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60</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pic>
        <p:nvPicPr>
          <p:cNvPr id="10" name="Picture 9" descr="collaborationlogo.png"/>
          <p:cNvPicPr>
            <a:picLocks noChangeAspect="1"/>
          </p:cNvPicPr>
          <p:nvPr/>
        </p:nvPicPr>
        <p:blipFill>
          <a:blip r:embed="rId3" cstate="print"/>
          <a:stretch>
            <a:fillRect/>
          </a:stretch>
        </p:blipFill>
        <p:spPr>
          <a:xfrm>
            <a:off x="2036379" y="1298028"/>
            <a:ext cx="5065761" cy="5264065"/>
          </a:xfrm>
          <a:prstGeom prst="rect">
            <a:avLst/>
          </a:prstGeom>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378373" y="179306"/>
            <a:ext cx="8292662" cy="819176"/>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Our Experiences</a:t>
            </a:r>
          </a:p>
        </p:txBody>
      </p:sp>
      <p:sp>
        <p:nvSpPr>
          <p:cNvPr id="12" name="Rectangle 3"/>
          <p:cNvSpPr>
            <a:spLocks noGrp="1" noChangeArrowheads="1"/>
          </p:cNvSpPr>
          <p:nvPr>
            <p:ph idx="1"/>
          </p:nvPr>
        </p:nvSpPr>
        <p:spPr>
          <a:xfrm>
            <a:off x="177800" y="1158659"/>
            <a:ext cx="8915400" cy="5078940"/>
          </a:xfrm>
        </p:spPr>
        <p:txBody>
          <a:bodyPr>
            <a:normAutofit/>
          </a:bodyPr>
          <a:lstStyle/>
          <a:p>
            <a:r>
              <a:rPr lang="en-US" sz="2800" dirty="0" smtClean="0"/>
              <a:t>An EAC Community has emerged</a:t>
            </a:r>
          </a:p>
          <a:p>
            <a:endParaRPr lang="en-US" sz="2800" dirty="0" smtClean="0"/>
          </a:p>
          <a:p>
            <a:r>
              <a:rPr lang="en-US" sz="2800" dirty="0" smtClean="0"/>
              <a:t>We’ve identified relevant ethics issues</a:t>
            </a:r>
            <a:endParaRPr lang="en-US" sz="2400" dirty="0" smtClean="0"/>
          </a:p>
          <a:p>
            <a:pPr>
              <a:buNone/>
            </a:pPr>
            <a:endParaRPr lang="en-US" sz="2400" dirty="0" smtClean="0"/>
          </a:p>
          <a:p>
            <a:r>
              <a:rPr lang="en-US" sz="2800" dirty="0" smtClean="0"/>
              <a:t>Many products (cases, modules, interventions, etc.)</a:t>
            </a:r>
          </a:p>
          <a:p>
            <a:pPr lvl="1"/>
            <a:endParaRPr lang="en-US" sz="2400" dirty="0" smtClean="0"/>
          </a:p>
          <a:p>
            <a:r>
              <a:rPr lang="en-US" sz="2800" dirty="0" smtClean="0"/>
              <a:t>Interdisciplinary collaboration  </a:t>
            </a:r>
          </a:p>
          <a:p>
            <a:pPr lvl="1"/>
            <a:endParaRPr lang="en-US" sz="2400" dirty="0" smtClean="0"/>
          </a:p>
          <a:p>
            <a:r>
              <a:rPr lang="en-US" sz="2800" dirty="0" smtClean="0"/>
              <a:t>Our colleagues have become empowered in EAC Pedagogy</a:t>
            </a:r>
          </a:p>
          <a:p>
            <a:endParaRPr lang="en-US" sz="2800" dirty="0" smtClean="0"/>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61</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203200" y="179306"/>
            <a:ext cx="8602133" cy="819176"/>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Next Steps: Continuity is Important </a:t>
            </a:r>
          </a:p>
        </p:txBody>
      </p:sp>
      <p:sp>
        <p:nvSpPr>
          <p:cNvPr id="12" name="Rectangle 3"/>
          <p:cNvSpPr>
            <a:spLocks noGrp="1" noChangeArrowheads="1"/>
          </p:cNvSpPr>
          <p:nvPr>
            <p:ph idx="1"/>
          </p:nvPr>
        </p:nvSpPr>
        <p:spPr>
          <a:xfrm>
            <a:off x="186267" y="1302592"/>
            <a:ext cx="8585200" cy="4099141"/>
          </a:xfrm>
        </p:spPr>
        <p:txBody>
          <a:bodyPr>
            <a:normAutofit/>
          </a:bodyPr>
          <a:lstStyle/>
          <a:p>
            <a:r>
              <a:rPr lang="en-US" sz="2800" dirty="0" smtClean="0"/>
              <a:t>Capture what was accomplished today</a:t>
            </a:r>
          </a:p>
          <a:p>
            <a:pPr lvl="1"/>
            <a:r>
              <a:rPr lang="en-US" sz="2000" dirty="0" smtClean="0"/>
              <a:t>preserve, utilize and share the knowledge generated today</a:t>
            </a:r>
          </a:p>
          <a:p>
            <a:endParaRPr lang="en-US" sz="2800" dirty="0" smtClean="0"/>
          </a:p>
          <a:p>
            <a:r>
              <a:rPr lang="en-US" sz="2800" dirty="0" smtClean="0"/>
              <a:t>You can build an effective EAC Program on the foundation you have established today!</a:t>
            </a:r>
          </a:p>
          <a:p>
            <a:endParaRPr lang="en-US" sz="2800" dirty="0" smtClean="0"/>
          </a:p>
          <a:p>
            <a:r>
              <a:rPr lang="en-US" sz="2800" dirty="0" smtClean="0"/>
              <a:t>We want to proposed a time-tested plan</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62</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378373" y="179306"/>
            <a:ext cx="8292662" cy="701227"/>
          </a:xfrm>
          <a:prstGeom prst="rect">
            <a:avLst/>
          </a:prstGeom>
        </p:spPr>
        <p:txBody>
          <a:bodyPr vert="horz" lIns="45720" rIns="4572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The Action Plan</a:t>
            </a:r>
          </a:p>
        </p:txBody>
      </p:sp>
      <p:sp>
        <p:nvSpPr>
          <p:cNvPr id="12" name="Rectangle 3"/>
          <p:cNvSpPr>
            <a:spLocks noGrp="1" noChangeArrowheads="1"/>
          </p:cNvSpPr>
          <p:nvPr>
            <p:ph idx="1"/>
          </p:nvPr>
        </p:nvSpPr>
        <p:spPr>
          <a:xfrm>
            <a:off x="110067" y="804333"/>
            <a:ext cx="8923866" cy="5655734"/>
          </a:xfrm>
        </p:spPr>
        <p:txBody>
          <a:bodyPr>
            <a:normAutofit fontScale="92500" lnSpcReduction="10000"/>
          </a:bodyPr>
          <a:lstStyle/>
          <a:p>
            <a:r>
              <a:rPr lang="en-US" sz="2800" dirty="0" smtClean="0"/>
              <a:t>Develop your today’s ideas (+ other ideas) into modules</a:t>
            </a:r>
          </a:p>
          <a:p>
            <a:pPr lvl="1"/>
            <a:r>
              <a:rPr lang="en-US" sz="2400" dirty="0" smtClean="0"/>
              <a:t>“ … with a little help from your friends …”</a:t>
            </a:r>
          </a:p>
          <a:p>
            <a:pPr lvl="1"/>
            <a:r>
              <a:rPr lang="en-US" sz="2400" dirty="0" smtClean="0"/>
              <a:t>with “brown-bags” meetings</a:t>
            </a:r>
          </a:p>
          <a:p>
            <a:endParaRPr lang="en-US" sz="2400" dirty="0" smtClean="0"/>
          </a:p>
          <a:p>
            <a:r>
              <a:rPr lang="en-US" sz="2800" dirty="0" smtClean="0"/>
              <a:t>Test your modules in class</a:t>
            </a:r>
          </a:p>
          <a:p>
            <a:pPr lvl="1"/>
            <a:r>
              <a:rPr lang="en-US" sz="2400" dirty="0" smtClean="0"/>
              <a:t>invite a friend or colleague to observe</a:t>
            </a:r>
          </a:p>
          <a:p>
            <a:endParaRPr lang="en-US" sz="2800" dirty="0" smtClean="0"/>
          </a:p>
          <a:p>
            <a:r>
              <a:rPr lang="en-US" sz="2800" dirty="0" smtClean="0"/>
              <a:t>Learn from the classroom experience then refine</a:t>
            </a:r>
          </a:p>
          <a:p>
            <a:endParaRPr lang="en-US" sz="2800" dirty="0" smtClean="0"/>
          </a:p>
          <a:p>
            <a:r>
              <a:rPr lang="en-US" sz="2800" dirty="0" smtClean="0"/>
              <a:t>Share your modules ( learn from each other )</a:t>
            </a:r>
          </a:p>
          <a:p>
            <a:endParaRPr lang="en-US" sz="2800" dirty="0" smtClean="0"/>
          </a:p>
          <a:p>
            <a:r>
              <a:rPr lang="en-US" sz="2800" dirty="0" smtClean="0"/>
              <a:t>“Publish” (share) your modules / lesson plans online</a:t>
            </a:r>
          </a:p>
          <a:p>
            <a:pPr lvl="1"/>
            <a:r>
              <a:rPr lang="en-US" sz="2400" dirty="0" smtClean="0"/>
              <a:t>open educational resources ( open source SW development )</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63</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378373" y="179306"/>
            <a:ext cx="8292662" cy="692761"/>
          </a:xfrm>
          <a:prstGeom prst="rect">
            <a:avLst/>
          </a:prstGeom>
        </p:spPr>
        <p:txBody>
          <a:bodyPr vert="horz" lIns="45720" rIns="4572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Here’s how we can help</a:t>
            </a:r>
          </a:p>
        </p:txBody>
      </p:sp>
      <p:sp>
        <p:nvSpPr>
          <p:cNvPr id="12" name="Rectangle 3"/>
          <p:cNvSpPr>
            <a:spLocks noGrp="1" noChangeArrowheads="1"/>
          </p:cNvSpPr>
          <p:nvPr>
            <p:ph idx="1"/>
          </p:nvPr>
        </p:nvSpPr>
        <p:spPr>
          <a:xfrm>
            <a:off x="304800" y="870792"/>
            <a:ext cx="8382000" cy="5470741"/>
          </a:xfrm>
        </p:spPr>
        <p:txBody>
          <a:bodyPr>
            <a:normAutofit/>
          </a:bodyPr>
          <a:lstStyle/>
          <a:p>
            <a:r>
              <a:rPr lang="en-US" sz="2800" dirty="0" smtClean="0"/>
              <a:t>We will summarize today’s survey results</a:t>
            </a:r>
          </a:p>
          <a:p>
            <a:pPr lvl="1"/>
            <a:r>
              <a:rPr lang="en-US" sz="2400" dirty="0" smtClean="0"/>
              <a:t>you verify and comment</a:t>
            </a:r>
          </a:p>
          <a:p>
            <a:endParaRPr lang="en-US" sz="2800" dirty="0" smtClean="0"/>
          </a:p>
          <a:p>
            <a:r>
              <a:rPr lang="en-US" sz="2800" dirty="0" smtClean="0"/>
              <a:t>We will inventory today’s products</a:t>
            </a:r>
          </a:p>
          <a:p>
            <a:endParaRPr lang="en-US" sz="2800" dirty="0" smtClean="0"/>
          </a:p>
          <a:p>
            <a:endParaRPr lang="en-US" sz="2800" dirty="0" smtClean="0"/>
          </a:p>
          <a:p>
            <a:endParaRPr lang="en-US" sz="2800" dirty="0" smtClean="0"/>
          </a:p>
          <a:p>
            <a:pPr lvl="1"/>
            <a:r>
              <a:rPr lang="en-US" sz="2400" dirty="0" smtClean="0"/>
              <a:t>you keep us informed</a:t>
            </a:r>
          </a:p>
          <a:p>
            <a:endParaRPr lang="en-US" sz="2800" dirty="0" smtClean="0"/>
          </a:p>
          <a:p>
            <a:r>
              <a:rPr lang="en-US" sz="2800" dirty="0" smtClean="0"/>
              <a:t>We will coordinate with your liaison </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64</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graphicFrame>
        <p:nvGraphicFramePr>
          <p:cNvPr id="11" name="Table 10"/>
          <p:cNvGraphicFramePr>
            <a:graphicFrameLocks noGrp="1"/>
          </p:cNvGraphicFramePr>
          <p:nvPr/>
        </p:nvGraphicFramePr>
        <p:xfrm>
          <a:off x="905934" y="2882054"/>
          <a:ext cx="6663266" cy="1463040"/>
        </p:xfrm>
        <a:graphic>
          <a:graphicData uri="http://schemas.openxmlformats.org/drawingml/2006/table">
            <a:tbl>
              <a:tblPr firstRow="1" bandRow="1">
                <a:tableStyleId>{5C22544A-7EE6-4342-B048-85BDC9FD1C3A}</a:tableStyleId>
              </a:tblPr>
              <a:tblGrid>
                <a:gridCol w="1117618"/>
                <a:gridCol w="4439263"/>
                <a:gridCol w="1106385"/>
              </a:tblGrid>
              <a:tr h="349674">
                <a:tc>
                  <a:txBody>
                    <a:bodyPr/>
                    <a:lstStyle/>
                    <a:p>
                      <a:r>
                        <a:rPr lang="en-US" baseline="0" dirty="0" smtClean="0"/>
                        <a:t>Name</a:t>
                      </a:r>
                      <a:endParaRPr lang="en-US" dirty="0"/>
                    </a:p>
                  </a:txBody>
                  <a:tcPr/>
                </a:tc>
                <a:tc>
                  <a:txBody>
                    <a:bodyPr/>
                    <a:lstStyle/>
                    <a:p>
                      <a:r>
                        <a:rPr lang="en-US" dirty="0" smtClean="0"/>
                        <a:t>Idea</a:t>
                      </a:r>
                      <a:endParaRPr lang="en-US" dirty="0"/>
                    </a:p>
                  </a:txBody>
                  <a:tcPr/>
                </a:tc>
                <a:tc>
                  <a:txBody>
                    <a:bodyPr/>
                    <a:lstStyle/>
                    <a:p>
                      <a:r>
                        <a:rPr lang="en-US" dirty="0" smtClean="0"/>
                        <a:t>Link</a:t>
                      </a:r>
                      <a:endParaRPr lang="en-US" dirty="0"/>
                    </a:p>
                  </a:txBody>
                  <a:tcPr/>
                </a:tc>
              </a:tr>
              <a:tr h="349674">
                <a:tc>
                  <a:txBody>
                    <a:bodyPr/>
                    <a:lstStyle/>
                    <a:p>
                      <a:r>
                        <a:rPr lang="en-US" dirty="0" smtClean="0"/>
                        <a:t>Pedro</a:t>
                      </a:r>
                      <a:endParaRPr lang="en-US" dirty="0"/>
                    </a:p>
                  </a:txBody>
                  <a:tcPr/>
                </a:tc>
                <a:tc>
                  <a:txBody>
                    <a:bodyPr/>
                    <a:lstStyle/>
                    <a:p>
                      <a:r>
                        <a:rPr lang="es-PR" noProof="0" dirty="0" smtClean="0"/>
                        <a:t>Jóvenes, privacidad</a:t>
                      </a:r>
                      <a:r>
                        <a:rPr lang="es-PR" baseline="0" noProof="0" dirty="0" smtClean="0"/>
                        <a:t> y </a:t>
                      </a:r>
                      <a:r>
                        <a:rPr lang="es-PR" baseline="0" noProof="0" dirty="0" err="1" smtClean="0"/>
                        <a:t>facebook</a:t>
                      </a:r>
                      <a:endParaRPr lang="es-PR" noProof="0" dirty="0"/>
                    </a:p>
                  </a:txBody>
                  <a:tcPr/>
                </a:tc>
                <a:tc>
                  <a:txBody>
                    <a:bodyPr/>
                    <a:lstStyle/>
                    <a:p>
                      <a:r>
                        <a:rPr lang="en-US" dirty="0" smtClean="0"/>
                        <a:t>http://....</a:t>
                      </a:r>
                      <a:endParaRPr lang="en-US" dirty="0"/>
                    </a:p>
                  </a:txBody>
                  <a:tcPr/>
                </a:tc>
              </a:tr>
              <a:tr h="349674">
                <a:tc>
                  <a:txBody>
                    <a:bodyPr/>
                    <a:lstStyle/>
                    <a:p>
                      <a:r>
                        <a:rPr lang="en-US" dirty="0" smtClean="0"/>
                        <a:t>Carlos</a:t>
                      </a:r>
                      <a:endParaRPr lang="en-US" dirty="0"/>
                    </a:p>
                  </a:txBody>
                  <a:tcPr/>
                </a:tc>
                <a:tc>
                  <a:txBody>
                    <a:bodyPr/>
                    <a:lstStyle/>
                    <a:p>
                      <a:r>
                        <a:rPr lang="es-PR" noProof="0" dirty="0" smtClean="0"/>
                        <a:t>Conflicto de interés en</a:t>
                      </a:r>
                      <a:r>
                        <a:rPr lang="es-PR" baseline="0" noProof="0" dirty="0" smtClean="0"/>
                        <a:t> salón de clases</a:t>
                      </a:r>
                      <a:endParaRPr lang="es-PR"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p>
                  </a:txBody>
                  <a:tcPr/>
                </a:tc>
              </a:tr>
              <a:tr h="349674">
                <a:tc>
                  <a:txBody>
                    <a:bodyPr/>
                    <a:lstStyle/>
                    <a:p>
                      <a:r>
                        <a:rPr lang="en-US" dirty="0" smtClean="0"/>
                        <a:t>Carmen</a:t>
                      </a:r>
                      <a:endParaRPr lang="en-US" dirty="0"/>
                    </a:p>
                  </a:txBody>
                  <a:tcPr/>
                </a:tc>
                <a:tc>
                  <a:txBody>
                    <a:bodyPr/>
                    <a:lstStyle/>
                    <a:p>
                      <a:r>
                        <a:rPr lang="es-PR" noProof="0" dirty="0" smtClean="0"/>
                        <a:t>Uso</a:t>
                      </a:r>
                      <a:r>
                        <a:rPr lang="es-PR" baseline="0" noProof="0" dirty="0" smtClean="0"/>
                        <a:t> de música e imágenes del Internet</a:t>
                      </a:r>
                      <a:endParaRPr lang="es-PR" noProof="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p>
                  </a:txBody>
                  <a:tcPr/>
                </a:tc>
              </a:tr>
            </a:tbl>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378373" y="179306"/>
            <a:ext cx="8292662" cy="692761"/>
          </a:xfrm>
          <a:prstGeom prst="rect">
            <a:avLst/>
          </a:prstGeom>
        </p:spPr>
        <p:txBody>
          <a:bodyPr vert="horz" lIns="45720" rIns="4572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Here’s how we can help</a:t>
            </a:r>
          </a:p>
        </p:txBody>
      </p:sp>
      <p:sp>
        <p:nvSpPr>
          <p:cNvPr id="12" name="Rectangle 3"/>
          <p:cNvSpPr>
            <a:spLocks noGrp="1" noChangeArrowheads="1"/>
          </p:cNvSpPr>
          <p:nvPr>
            <p:ph idx="1"/>
          </p:nvPr>
        </p:nvSpPr>
        <p:spPr>
          <a:xfrm>
            <a:off x="304800" y="870792"/>
            <a:ext cx="8382000" cy="5470741"/>
          </a:xfrm>
        </p:spPr>
        <p:txBody>
          <a:bodyPr>
            <a:normAutofit/>
          </a:bodyPr>
          <a:lstStyle/>
          <a:p>
            <a:r>
              <a:rPr lang="en-US" sz="2800" dirty="0" smtClean="0"/>
              <a:t>We cross-reference survey results with products</a:t>
            </a:r>
          </a:p>
          <a:p>
            <a:pPr lvl="1"/>
            <a:r>
              <a:rPr lang="en-US" sz="2400" dirty="0" smtClean="0"/>
              <a:t>you verify and comment</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65</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graphicFrame>
        <p:nvGraphicFramePr>
          <p:cNvPr id="13" name="Table 12"/>
          <p:cNvGraphicFramePr>
            <a:graphicFrameLocks noGrp="1"/>
          </p:cNvGraphicFramePr>
          <p:nvPr/>
        </p:nvGraphicFramePr>
        <p:xfrm>
          <a:off x="846667" y="2192866"/>
          <a:ext cx="7391398" cy="2595880"/>
        </p:xfrm>
        <a:graphic>
          <a:graphicData uri="http://schemas.openxmlformats.org/drawingml/2006/table">
            <a:tbl>
              <a:tblPr firstRow="1" bandRow="1">
                <a:tableStyleId>{5C22544A-7EE6-4342-B048-85BDC9FD1C3A}</a:tableStyleId>
              </a:tblPr>
              <a:tblGrid>
                <a:gridCol w="1055914"/>
                <a:gridCol w="1055914"/>
                <a:gridCol w="1055914"/>
                <a:gridCol w="1055914"/>
                <a:gridCol w="1055914"/>
                <a:gridCol w="1055914"/>
                <a:gridCol w="1055914"/>
              </a:tblGrid>
              <a:tr h="370840">
                <a:tc>
                  <a:txBody>
                    <a:bodyPr/>
                    <a:lstStyle/>
                    <a:p>
                      <a:endParaRPr lang="en-US" dirty="0"/>
                    </a:p>
                  </a:txBody>
                  <a:tcPr/>
                </a:tc>
                <a:tc>
                  <a:txBody>
                    <a:bodyPr/>
                    <a:lstStyle/>
                    <a:p>
                      <a:r>
                        <a:rPr lang="en-US" dirty="0" smtClean="0"/>
                        <a:t>Issue-1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Issue-2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Issue-3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Issue-4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Issue-5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Issue-6</a:t>
                      </a:r>
                      <a:endParaRPr lang="en-US" dirty="0"/>
                    </a:p>
                  </a:txBody>
                  <a:tcPr/>
                </a:tc>
              </a:tr>
              <a:tr h="370840">
                <a:tc>
                  <a:txBody>
                    <a:bodyPr/>
                    <a:lstStyle/>
                    <a:p>
                      <a:r>
                        <a:rPr lang="en-US" dirty="0" smtClean="0"/>
                        <a:t>Mod A</a:t>
                      </a:r>
                      <a:endParaRPr lang="en-US" dirty="0"/>
                    </a:p>
                  </a:txBody>
                  <a:tcPr/>
                </a:tc>
                <a:tc>
                  <a:txBody>
                    <a:bodyPr/>
                    <a:lstStyle/>
                    <a:p>
                      <a:pPr algn="ctr"/>
                      <a:endParaRPr lang="en-US" dirty="0"/>
                    </a:p>
                  </a:txBody>
                  <a:tcPr/>
                </a:tc>
                <a:tc>
                  <a:txBody>
                    <a:bodyPr/>
                    <a:lstStyle/>
                    <a:p>
                      <a:pPr algn="ct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Verdana"/>
                        </a:rPr>
                        <a:t>√</a:t>
                      </a:r>
                      <a:endParaRPr lang="en-US" dirty="0" smtClean="0"/>
                    </a:p>
                  </a:txBody>
                  <a:tcPr/>
                </a:tc>
                <a:tc>
                  <a:txBody>
                    <a:bodyPr/>
                    <a:lstStyle/>
                    <a:p>
                      <a:pPr algn="ctr"/>
                      <a:r>
                        <a:rPr lang="en-US" dirty="0" smtClean="0">
                          <a:latin typeface="Verdana"/>
                        </a:rPr>
                        <a:t>√</a:t>
                      </a: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Mod B</a:t>
                      </a:r>
                      <a:endParaRPr lang="en-US" dirty="0"/>
                    </a:p>
                  </a:txBody>
                  <a:tcPr/>
                </a:tc>
                <a:tc>
                  <a:txBody>
                    <a:bodyPr/>
                    <a:lstStyle/>
                    <a:p>
                      <a:pPr algn="ctr"/>
                      <a:r>
                        <a:rPr lang="en-US" dirty="0" smtClean="0">
                          <a:latin typeface="Verdana"/>
                        </a:rPr>
                        <a:t>√</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r>
                        <a:rPr lang="en-US" dirty="0" smtClean="0">
                          <a:latin typeface="Verdana"/>
                        </a:rPr>
                        <a:t>√</a:t>
                      </a:r>
                      <a:endParaRPr lang="en-US" dirty="0"/>
                    </a:p>
                  </a:txBody>
                  <a:tcPr/>
                </a:tc>
              </a:tr>
              <a:tr h="370840">
                <a:tc>
                  <a:txBody>
                    <a:bodyPr/>
                    <a:lstStyle/>
                    <a:p>
                      <a:r>
                        <a:rPr lang="en-US" dirty="0" smtClean="0"/>
                        <a:t>Mod C</a:t>
                      </a:r>
                      <a:endParaRPr lang="en-US" dirty="0"/>
                    </a:p>
                  </a:txBody>
                  <a:tcPr/>
                </a:tc>
                <a:tc>
                  <a:txBody>
                    <a:bodyPr/>
                    <a:lstStyle/>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Verdana"/>
                        </a:rPr>
                        <a:t>√</a:t>
                      </a:r>
                      <a:endParaRPr lang="en-US" dirty="0" smtClean="0"/>
                    </a:p>
                  </a:txBody>
                  <a:tcPr/>
                </a:tc>
                <a:tc>
                  <a:txBody>
                    <a:bodyPr/>
                    <a:lstStyle/>
                    <a:p>
                      <a:pPr algn="ctr"/>
                      <a:endParaRPr lang="en-US"/>
                    </a:p>
                  </a:txBody>
                  <a:tcPr/>
                </a:tc>
                <a:tc>
                  <a:txBody>
                    <a:bodyPr/>
                    <a:lstStyle/>
                    <a:p>
                      <a:pPr algn="ctr"/>
                      <a:r>
                        <a:rPr lang="en-US" dirty="0" smtClean="0">
                          <a:latin typeface="Verdana"/>
                        </a:rPr>
                        <a:t>√</a:t>
                      </a:r>
                      <a:endParaRPr lang="en-US" dirty="0"/>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Mod D</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70840">
                <a:tc>
                  <a:txBody>
                    <a:bodyPr/>
                    <a:lstStyle/>
                    <a:p>
                      <a:r>
                        <a:rPr lang="en-US" dirty="0" smtClean="0"/>
                        <a:t>…</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latin typeface="Verdana"/>
                        </a:rPr>
                        <a:t>√</a:t>
                      </a:r>
                      <a:endParaRPr lang="en-US" dirty="0"/>
                    </a:p>
                  </a:txBody>
                  <a:tcPr/>
                </a:tc>
                <a:tc>
                  <a:txBody>
                    <a:bodyPr/>
                    <a:lstStyle/>
                    <a:p>
                      <a:pPr algn="ctr"/>
                      <a:endParaRPr lang="en-US" dirty="0"/>
                    </a:p>
                  </a:txBody>
                  <a:tcPr/>
                </a:tc>
                <a:tc>
                  <a:txBody>
                    <a:bodyPr/>
                    <a:lstStyle/>
                    <a:p>
                      <a:pPr algn="ctr"/>
                      <a:endParaRPr lang="en-US"/>
                    </a:p>
                  </a:txBody>
                  <a:tcPr/>
                </a:tc>
              </a:tr>
              <a:tr h="370840">
                <a:tc>
                  <a:txBody>
                    <a:bodyPr/>
                    <a:lstStyle/>
                    <a:p>
                      <a:r>
                        <a:rPr lang="en-US" dirty="0" smtClean="0"/>
                        <a:t>Mod Z</a:t>
                      </a:r>
                      <a:endParaRPr lang="en-US" dirty="0"/>
                    </a:p>
                  </a:txBody>
                  <a:tcPr/>
                </a:tc>
                <a:tc>
                  <a:txBody>
                    <a:bodyPr/>
                    <a:lstStyle/>
                    <a:p>
                      <a:pPr algn="ctr"/>
                      <a:r>
                        <a:rPr lang="en-US" dirty="0" smtClean="0">
                          <a:latin typeface="Verdana"/>
                        </a:rPr>
                        <a:t>√</a:t>
                      </a:r>
                      <a:endParaRPr lang="en-US" dirty="0"/>
                    </a:p>
                  </a:txBody>
                  <a:tcPr/>
                </a:tc>
                <a:tc>
                  <a:txBody>
                    <a:bodyPr/>
                    <a:lstStyle/>
                    <a:p>
                      <a:pPr algn="ctr"/>
                      <a:endParaRPr lang="en-US" dirty="0"/>
                    </a:p>
                  </a:txBody>
                  <a:tcPr/>
                </a:tc>
                <a:tc>
                  <a:txBody>
                    <a:bodyPr/>
                    <a:lstStyle/>
                    <a:p>
                      <a:pPr algn="ctr"/>
                      <a:r>
                        <a:rPr lang="en-US" dirty="0" smtClean="0">
                          <a:latin typeface="Verdana"/>
                        </a:rPr>
                        <a:t>√</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921"/>
            <a:ext cx="8534400" cy="784279"/>
          </a:xfrm>
        </p:spPr>
        <p:txBody>
          <a:bodyPr>
            <a:normAutofit fontScale="90000"/>
          </a:bodyPr>
          <a:lstStyle/>
          <a:p>
            <a:pPr algn="ctr"/>
            <a:r>
              <a:rPr lang="en-US" sz="4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Example: “Entrepreneurship Matrix”</a:t>
            </a:r>
            <a:endParaRPr lang="en-US" dirty="0"/>
          </a:p>
        </p:txBody>
      </p:sp>
      <p:pic>
        <p:nvPicPr>
          <p:cNvPr id="7" name="Picture 2"/>
          <p:cNvPicPr>
            <a:picLocks noChangeAspect="1" noChangeArrowheads="1"/>
          </p:cNvPicPr>
          <p:nvPr/>
        </p:nvPicPr>
        <p:blipFill>
          <a:blip r:embed="rId3" cstate="print"/>
          <a:srcRect/>
          <a:stretch>
            <a:fillRect/>
          </a:stretch>
        </p:blipFill>
        <p:spPr bwMode="auto">
          <a:xfrm>
            <a:off x="590623" y="845208"/>
            <a:ext cx="8011510" cy="5007194"/>
          </a:xfrm>
          <a:prstGeom prst="rect">
            <a:avLst/>
          </a:prstGeom>
          <a:noFill/>
          <a:ln w="9525">
            <a:noFill/>
            <a:miter lim="800000"/>
            <a:headEnd/>
            <a:tailEnd/>
          </a:ln>
          <a:effectLst/>
        </p:spPr>
      </p:pic>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66</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
        <p:nvSpPr>
          <p:cNvPr id="11" name="Rectangle 10"/>
          <p:cNvSpPr/>
          <p:nvPr/>
        </p:nvSpPr>
        <p:spPr>
          <a:xfrm>
            <a:off x="651934" y="5943600"/>
            <a:ext cx="7924800" cy="369332"/>
          </a:xfrm>
          <a:prstGeom prst="rect">
            <a:avLst/>
          </a:prstGeom>
        </p:spPr>
        <p:txBody>
          <a:bodyPr wrap="square">
            <a:spAutoFit/>
          </a:bodyPr>
          <a:lstStyle/>
          <a:p>
            <a:pPr algn="ctr"/>
            <a:r>
              <a:rPr lang="en-US" b="1" dirty="0" smtClean="0">
                <a:solidFill>
                  <a:srgbClr val="92D050"/>
                </a:solidFill>
              </a:rPr>
              <a:t>http://cnx.org/lenses/eactoolkit/entrepreneurship</a:t>
            </a:r>
            <a:endParaRPr lang="en-US" b="1" dirty="0">
              <a:solidFill>
                <a:srgbClr val="92D050"/>
              </a:solidFill>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cstate="print"/>
          <a:srcRect/>
          <a:stretch>
            <a:fillRect/>
          </a:stretch>
        </p:blipFill>
        <p:spPr bwMode="auto">
          <a:xfrm>
            <a:off x="95793" y="949236"/>
            <a:ext cx="8934996" cy="5386049"/>
          </a:xfrm>
          <a:prstGeom prst="rect">
            <a:avLst/>
          </a:prstGeom>
          <a:noFill/>
          <a:ln w="9525">
            <a:noFill/>
            <a:miter lim="800000"/>
            <a:headEnd/>
            <a:tailEnd/>
          </a:ln>
          <a:effectLst/>
        </p:spPr>
      </p:pic>
      <p:sp>
        <p:nvSpPr>
          <p:cNvPr id="7" name="Rectangle 2"/>
          <p:cNvSpPr txBox="1">
            <a:spLocks noChangeArrowheads="1"/>
          </p:cNvSpPr>
          <p:nvPr/>
        </p:nvSpPr>
        <p:spPr>
          <a:xfrm>
            <a:off x="572814" y="137266"/>
            <a:ext cx="7810119" cy="855511"/>
          </a:xfrm>
          <a:prstGeom prst="rect">
            <a:avLst/>
          </a:prstGeom>
        </p:spPr>
        <p:txBody>
          <a:bodyPr vert="horz" lIns="45720" rIns="45720" anchor="ctr">
            <a:normAutofit fontScale="85000" lnSpcReduction="10000"/>
          </a:bodyPr>
          <a:lstStyle/>
          <a:p>
            <a:pPr lvl="0" algn="ctr" fontAlgn="auto">
              <a:spcAft>
                <a:spcPts val="0"/>
              </a:spcAft>
              <a:defRPr/>
            </a:pPr>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Rice University’s  Connexions® platform</a:t>
            </a:r>
          </a:p>
        </p:txBody>
      </p:sp>
      <p:sp>
        <p:nvSpPr>
          <p:cNvPr id="10" name="Text Box 7"/>
          <p:cNvSpPr txBox="1">
            <a:spLocks noChangeArrowheads="1"/>
          </p:cNvSpPr>
          <p:nvPr/>
        </p:nvSpPr>
        <p:spPr bwMode="auto">
          <a:xfrm>
            <a:off x="2326915" y="1482559"/>
            <a:ext cx="4759686" cy="1323439"/>
          </a:xfrm>
          <a:prstGeom prst="rect">
            <a:avLst/>
          </a:prstGeom>
          <a:solidFill>
            <a:srgbClr val="66FF33">
              <a:alpha val="75000"/>
            </a:srgbClr>
          </a:solidFill>
          <a:ln w="9525">
            <a:noFill/>
            <a:miter lim="800000"/>
            <a:headEnd/>
            <a:tailEnd/>
          </a:ln>
          <a:effectLst/>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Char char="•"/>
              <a:tabLst/>
              <a:defRPr/>
            </a:pPr>
            <a:r>
              <a:rPr kumimoji="0" 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charset="0"/>
                <a:ea typeface="+mn-ea"/>
                <a:cs typeface="+mn-cs"/>
              </a:rPr>
              <a:t> </a:t>
            </a:r>
            <a:r>
              <a:rPr kumimoji="0" 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mn-lt"/>
                <a:ea typeface="+mn-ea"/>
                <a:cs typeface="+mn-cs"/>
              </a:rPr>
              <a:t>cnx.org</a:t>
            </a:r>
            <a:r>
              <a:rPr kumimoji="0" lang="en-US" sz="2000" b="1" i="0" u="none" strike="noStrike" kern="1200" cap="none" spc="0" normalizeH="0" noProof="0" dirty="0" smtClean="0">
                <a:ln>
                  <a:noFill/>
                </a:ln>
                <a:solidFill>
                  <a:srgbClr val="000000"/>
                </a:solidFill>
                <a:effectLst>
                  <a:outerShdw blurRad="38100" dist="38100" dir="2700000" algn="tl">
                    <a:srgbClr val="C0C0C0"/>
                  </a:outerShdw>
                </a:effectLst>
                <a:uLnTx/>
                <a:uFillTx/>
                <a:latin typeface="+mn-lt"/>
                <a:ea typeface="+mn-ea"/>
                <a:cs typeface="+mn-cs"/>
              </a:rPr>
              <a:t> </a:t>
            </a:r>
            <a:r>
              <a:rPr kumimoji="0" 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mn-lt"/>
                <a:ea typeface="+mn-ea"/>
                <a:cs typeface="+mn-cs"/>
              </a:rPr>
              <a:t>is </a:t>
            </a:r>
            <a:r>
              <a:rPr kumimoji="0" 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n-lt"/>
                <a:ea typeface="+mn-ea"/>
                <a:cs typeface="+mn-cs"/>
              </a:rPr>
              <a:t>an online environment for the “open source” development and sharing of educational modules, courses and </a:t>
            </a:r>
            <a:r>
              <a:rPr kumimoji="0" lang="en-US" sz="2000" b="1" i="0" u="none" strike="noStrike" kern="1200" cap="none" spc="0" normalizeH="0" baseline="0" noProof="0" dirty="0" smtClean="0">
                <a:ln>
                  <a:noFill/>
                </a:ln>
                <a:solidFill>
                  <a:srgbClr val="000000"/>
                </a:solidFill>
                <a:effectLst>
                  <a:outerShdw blurRad="38100" dist="38100" dir="2700000" algn="tl">
                    <a:srgbClr val="C0C0C0"/>
                  </a:outerShdw>
                </a:effectLst>
                <a:uLnTx/>
                <a:uFillTx/>
                <a:latin typeface="+mn-lt"/>
                <a:ea typeface="+mn-ea"/>
                <a:cs typeface="+mn-cs"/>
              </a:rPr>
              <a:t>textbooks</a:t>
            </a:r>
            <a:endParaRPr kumimoji="0" lang="en-US" sz="20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mn-lt"/>
              <a:ea typeface="+mn-ea"/>
              <a:cs typeface="+mn-cs"/>
            </a:endParaRPr>
          </a:p>
        </p:txBody>
      </p:sp>
      <p:sp>
        <p:nvSpPr>
          <p:cNvPr id="9" name="Date Placeholder 8"/>
          <p:cNvSpPr>
            <a:spLocks noGrp="1"/>
          </p:cNvSpPr>
          <p:nvPr>
            <p:ph type="dt" sz="half" idx="10"/>
          </p:nvPr>
        </p:nvSpPr>
        <p:spPr/>
        <p:txBody>
          <a:bodyPr/>
          <a:lstStyle/>
          <a:p>
            <a:pPr>
              <a:defRPr/>
            </a:pPr>
            <a:r>
              <a:rPr lang="en-US" smtClean="0"/>
              <a:t>EAC Toolkit - 10/23/09</a:t>
            </a:r>
            <a:endParaRPr lang="en-US" dirty="0"/>
          </a:p>
        </p:txBody>
      </p:sp>
      <p:sp>
        <p:nvSpPr>
          <p:cNvPr id="12" name="Slide Number Placeholder 11"/>
          <p:cNvSpPr>
            <a:spLocks noGrp="1"/>
          </p:cNvSpPr>
          <p:nvPr>
            <p:ph type="sldNum" sz="quarter" idx="12"/>
          </p:nvPr>
        </p:nvSpPr>
        <p:spPr/>
        <p:txBody>
          <a:bodyPr/>
          <a:lstStyle/>
          <a:p>
            <a:pPr>
              <a:defRPr/>
            </a:pPr>
            <a:fld id="{7F9B4C5F-1D2F-44F3-A4D7-8151FEB73175}" type="slidenum">
              <a:rPr lang="en-US" smtClean="0"/>
              <a:pPr>
                <a:defRPr/>
              </a:pPr>
              <a:t>67</a:t>
            </a:fld>
            <a:endParaRPr lang="en-US" dirty="0"/>
          </a:p>
        </p:txBody>
      </p:sp>
      <p:sp>
        <p:nvSpPr>
          <p:cNvPr id="13" name="Footer Placeholder 12"/>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2"/>
          <p:cNvSpPr txBox="1">
            <a:spLocks noChangeArrowheads="1"/>
          </p:cNvSpPr>
          <p:nvPr/>
        </p:nvSpPr>
        <p:spPr>
          <a:xfrm>
            <a:off x="471214" y="103399"/>
            <a:ext cx="7810119" cy="540067"/>
          </a:xfrm>
          <a:prstGeom prst="rect">
            <a:avLst/>
          </a:prstGeom>
        </p:spPr>
        <p:txBody>
          <a:bodyPr vert="horz" lIns="45720" rIns="45720" anchor="ctr">
            <a:normAutofit fontScale="85000" lnSpcReduction="20000"/>
          </a:bodyPr>
          <a:lstStyle/>
          <a:p>
            <a:pPr lvl="0" algn="ctr" fontAlgn="auto">
              <a:spcAft>
                <a:spcPts val="0"/>
              </a:spcAft>
              <a:defRPr/>
            </a:pPr>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EAC Toolkit Lens @ Connexions®</a:t>
            </a:r>
          </a:p>
        </p:txBody>
      </p:sp>
      <p:sp>
        <p:nvSpPr>
          <p:cNvPr id="9" name="Date Placeholder 8"/>
          <p:cNvSpPr>
            <a:spLocks noGrp="1"/>
          </p:cNvSpPr>
          <p:nvPr>
            <p:ph type="dt" sz="half" idx="10"/>
          </p:nvPr>
        </p:nvSpPr>
        <p:spPr/>
        <p:txBody>
          <a:bodyPr/>
          <a:lstStyle/>
          <a:p>
            <a:pPr>
              <a:defRPr/>
            </a:pPr>
            <a:r>
              <a:rPr lang="en-US" smtClean="0"/>
              <a:t>EAC Toolkit - 10/23/09</a:t>
            </a:r>
            <a:endParaRPr lang="en-US" dirty="0"/>
          </a:p>
        </p:txBody>
      </p:sp>
      <p:sp>
        <p:nvSpPr>
          <p:cNvPr id="12" name="Slide Number Placeholder 11"/>
          <p:cNvSpPr>
            <a:spLocks noGrp="1"/>
          </p:cNvSpPr>
          <p:nvPr>
            <p:ph type="sldNum" sz="quarter" idx="12"/>
          </p:nvPr>
        </p:nvSpPr>
        <p:spPr/>
        <p:txBody>
          <a:bodyPr/>
          <a:lstStyle/>
          <a:p>
            <a:pPr>
              <a:defRPr/>
            </a:pPr>
            <a:fld id="{7F9B4C5F-1D2F-44F3-A4D7-8151FEB73175}" type="slidenum">
              <a:rPr lang="en-US" smtClean="0"/>
              <a:pPr>
                <a:defRPr/>
              </a:pPr>
              <a:t>68</a:t>
            </a:fld>
            <a:endParaRPr lang="en-US" dirty="0"/>
          </a:p>
        </p:txBody>
      </p:sp>
      <p:sp>
        <p:nvSpPr>
          <p:cNvPr id="13" name="Footer Placeholder 12"/>
          <p:cNvSpPr>
            <a:spLocks noGrp="1"/>
          </p:cNvSpPr>
          <p:nvPr>
            <p:ph type="ftr" sz="quarter" idx="11"/>
          </p:nvPr>
        </p:nvSpPr>
        <p:spPr/>
        <p:txBody>
          <a:bodyPr/>
          <a:lstStyle/>
          <a:p>
            <a:pPr>
              <a:defRPr/>
            </a:pPr>
            <a:r>
              <a:rPr lang="pt-BR" smtClean="0"/>
              <a:t>(c) 2009  Cruz, Curbelo, Frey &amp; Sanchez</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84200" y="584200"/>
            <a:ext cx="7789334" cy="6231467"/>
          </a:xfrm>
          <a:prstGeom prst="rect">
            <a:avLst/>
          </a:prstGeom>
          <a:noFill/>
          <a:ln w="9525">
            <a:noFill/>
            <a:miter lim="800000"/>
            <a:headEnd/>
            <a:tailEnd/>
          </a:ln>
          <a:effectLst/>
        </p:spPr>
      </p:pic>
      <p:sp>
        <p:nvSpPr>
          <p:cNvPr id="11" name="Rectangle 10"/>
          <p:cNvSpPr/>
          <p:nvPr/>
        </p:nvSpPr>
        <p:spPr>
          <a:xfrm>
            <a:off x="4639734" y="5706534"/>
            <a:ext cx="4385733" cy="338554"/>
          </a:xfrm>
          <a:prstGeom prst="rect">
            <a:avLst/>
          </a:prstGeom>
          <a:solidFill>
            <a:schemeClr val="bg1"/>
          </a:solidFill>
        </p:spPr>
        <p:txBody>
          <a:bodyPr wrap="square">
            <a:spAutoFit/>
          </a:bodyPr>
          <a:lstStyle/>
          <a:p>
            <a:r>
              <a:rPr lang="en-US" sz="1600" dirty="0" smtClean="0"/>
              <a:t>http://cnx.org/lenses/eactoolkit/eactoolkit</a:t>
            </a:r>
            <a:endParaRPr lang="en-US" sz="1600"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3"/>
          <p:cNvSpPr>
            <a:spLocks noGrp="1" noChangeArrowheads="1"/>
          </p:cNvSpPr>
          <p:nvPr>
            <p:ph idx="1"/>
          </p:nvPr>
        </p:nvSpPr>
        <p:spPr>
          <a:xfrm>
            <a:off x="268208" y="1089664"/>
            <a:ext cx="8723392" cy="4718469"/>
          </a:xfrm>
        </p:spPr>
        <p:txBody>
          <a:bodyPr>
            <a:normAutofit/>
          </a:bodyPr>
          <a:lstStyle/>
          <a:p>
            <a:r>
              <a:rPr lang="en-US" sz="2800" dirty="0" smtClean="0"/>
              <a:t>An online environment for the </a:t>
            </a:r>
            <a:r>
              <a:rPr lang="en-US" sz="2800" u="sng" dirty="0" smtClean="0">
                <a:solidFill>
                  <a:srgbClr val="66FF33"/>
                </a:solidFill>
              </a:rPr>
              <a:t>collaborative</a:t>
            </a:r>
            <a:r>
              <a:rPr lang="en-US" sz="2800" dirty="0" smtClean="0"/>
              <a:t> development of EAC resources and sharing</a:t>
            </a:r>
            <a:br>
              <a:rPr lang="en-US" sz="2800" dirty="0" smtClean="0"/>
            </a:br>
            <a:r>
              <a:rPr lang="en-US" sz="2800" dirty="0" smtClean="0"/>
              <a:t>of best practices</a:t>
            </a:r>
          </a:p>
          <a:p>
            <a:endParaRPr lang="en-US" sz="2800" dirty="0" smtClean="0"/>
          </a:p>
          <a:p>
            <a:r>
              <a:rPr lang="en-US" sz="2800" dirty="0" smtClean="0"/>
              <a:t>An intellectual commons and virtual </a:t>
            </a:r>
            <a:r>
              <a:rPr lang="en-US" sz="2800" u="sng" dirty="0" smtClean="0">
                <a:solidFill>
                  <a:srgbClr val="66FF33"/>
                </a:solidFill>
              </a:rPr>
              <a:t>community</a:t>
            </a:r>
            <a:r>
              <a:rPr lang="en-US" sz="2800" dirty="0" smtClean="0"/>
              <a:t> </a:t>
            </a:r>
            <a:br>
              <a:rPr lang="en-US" sz="2800" dirty="0" smtClean="0"/>
            </a:br>
            <a:r>
              <a:rPr lang="en-US" sz="2800" dirty="0" smtClean="0"/>
              <a:t>for EAC constituents</a:t>
            </a:r>
          </a:p>
          <a:p>
            <a:endParaRPr lang="en-US" sz="2800" dirty="0" smtClean="0"/>
          </a:p>
          <a:p>
            <a:r>
              <a:rPr lang="en-US" sz="2800" dirty="0" smtClean="0"/>
              <a:t>A means to provide </a:t>
            </a:r>
            <a:r>
              <a:rPr lang="en-US" sz="2800" u="sng" dirty="0" smtClean="0">
                <a:solidFill>
                  <a:srgbClr val="66FF33"/>
                </a:solidFill>
              </a:rPr>
              <a:t>continuity</a:t>
            </a:r>
            <a:r>
              <a:rPr lang="en-US" sz="2800" dirty="0" smtClean="0"/>
              <a:t> to workshops, meetings and conferences</a:t>
            </a:r>
          </a:p>
          <a:p>
            <a:endParaRPr lang="en-US" sz="2800" dirty="0" smtClean="0"/>
          </a:p>
        </p:txBody>
      </p:sp>
      <p:sp>
        <p:nvSpPr>
          <p:cNvPr id="7" name="Rectangle 2"/>
          <p:cNvSpPr txBox="1">
            <a:spLocks noChangeArrowheads="1"/>
          </p:cNvSpPr>
          <p:nvPr/>
        </p:nvSpPr>
        <p:spPr>
          <a:xfrm>
            <a:off x="228600" y="155658"/>
            <a:ext cx="8534400" cy="895376"/>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The EAC Toolkit Concept – the 3 Cs</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69</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What is EAC?</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Ethics Across the Curriculum</a:t>
            </a:r>
          </a:p>
          <a:p>
            <a:endParaRPr lang="en-US" sz="1000" dirty="0"/>
          </a:p>
          <a:p>
            <a:r>
              <a:rPr lang="en-US" dirty="0" smtClean="0"/>
              <a:t>An approach to teaching ethics that complements stand-alone courses in ethics with “</a:t>
            </a:r>
            <a:r>
              <a:rPr lang="en-US" dirty="0" err="1" smtClean="0"/>
              <a:t>mirco</a:t>
            </a:r>
            <a:r>
              <a:rPr lang="en-US" dirty="0" smtClean="0"/>
              <a:t>-interventions” in mainstream courses in agriculture, business, education, engineering, nursing, sciences, etc.</a:t>
            </a:r>
          </a:p>
          <a:p>
            <a:endParaRPr lang="en-US" dirty="0" smtClean="0"/>
          </a:p>
          <a:p>
            <a:r>
              <a:rPr lang="en-US" dirty="0" smtClean="0"/>
              <a:t>Students see, through their curricular experience, how ethics is integrated throughout everyday life</a:t>
            </a:r>
            <a:endParaRPr lang="en-US" dirty="0"/>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7</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p:txBody>
          <a:bodyPr/>
          <a:lstStyle/>
          <a:p>
            <a:pPr eaLnBrk="1" hangingPunct="1"/>
            <a:r>
              <a:rPr lang="en-US" b="1" dirty="0" smtClean="0">
                <a:latin typeface="Times New Roman" pitchFamily="18" charset="0"/>
              </a:rPr>
              <a:t> </a:t>
            </a: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Thank You!</a:t>
            </a:r>
          </a:p>
        </p:txBody>
      </p:sp>
      <p:sp>
        <p:nvSpPr>
          <p:cNvPr id="36870" name="Rectangle 3"/>
          <p:cNvSpPr>
            <a:spLocks noGrp="1" noChangeArrowheads="1"/>
          </p:cNvSpPr>
          <p:nvPr>
            <p:ph idx="1"/>
          </p:nvPr>
        </p:nvSpPr>
        <p:spPr>
          <a:xfrm>
            <a:off x="255752" y="1502978"/>
            <a:ext cx="6678448" cy="4897821"/>
          </a:xfrm>
        </p:spPr>
        <p:txBody>
          <a:bodyPr>
            <a:normAutofit/>
          </a:bodyPr>
          <a:lstStyle/>
          <a:p>
            <a:pPr eaLnBrk="1" hangingPunct="1"/>
            <a:r>
              <a:rPr lang="en-US" dirty="0" smtClean="0"/>
              <a:t>Please complete the</a:t>
            </a:r>
            <a:br>
              <a:rPr lang="en-US" dirty="0" smtClean="0"/>
            </a:br>
            <a:r>
              <a:rPr lang="en-US" dirty="0" smtClean="0"/>
              <a:t>evaluation form</a:t>
            </a:r>
          </a:p>
          <a:p>
            <a:pPr eaLnBrk="1" hangingPunct="1">
              <a:buNone/>
            </a:pPr>
            <a:endParaRPr lang="en-US" dirty="0" smtClean="0"/>
          </a:p>
          <a:p>
            <a:r>
              <a:rPr lang="en-US" dirty="0" smtClean="0">
                <a:solidFill>
                  <a:srgbClr val="008000"/>
                </a:solidFill>
              </a:rPr>
              <a:t>Contact us</a:t>
            </a:r>
          </a:p>
          <a:p>
            <a:pPr lvl="1"/>
            <a:r>
              <a:rPr lang="en-US" dirty="0" smtClean="0"/>
              <a:t>cruz.jose@adem.uprm.edu</a:t>
            </a:r>
          </a:p>
          <a:p>
            <a:pPr lvl="1"/>
            <a:r>
              <a:rPr lang="en-US" dirty="0" err="1" smtClean="0"/>
              <a:t>curbelo.aury@upr.edu</a:t>
            </a:r>
            <a:endParaRPr lang="en-US" dirty="0" smtClean="0"/>
          </a:p>
          <a:p>
            <a:pPr lvl="1"/>
            <a:r>
              <a:rPr lang="en-US" dirty="0" err="1" smtClean="0"/>
              <a:t>frey.william@adem.uprm.edu</a:t>
            </a:r>
            <a:endParaRPr lang="en-US" dirty="0" smtClean="0"/>
          </a:p>
        </p:txBody>
      </p:sp>
      <p:pic>
        <p:nvPicPr>
          <p:cNvPr id="36871" name="Picture 5" descr="MPj04022660000[1]"/>
          <p:cNvPicPr>
            <a:picLocks noChangeAspect="1" noChangeArrowheads="1"/>
          </p:cNvPicPr>
          <p:nvPr/>
        </p:nvPicPr>
        <p:blipFill>
          <a:blip r:embed="rId3" cstate="print"/>
          <a:srcRect/>
          <a:stretch>
            <a:fillRect/>
          </a:stretch>
        </p:blipFill>
        <p:spPr bwMode="auto">
          <a:xfrm>
            <a:off x="5562600" y="1524000"/>
            <a:ext cx="3048000" cy="3657600"/>
          </a:xfrm>
          <a:prstGeom prst="rect">
            <a:avLst/>
          </a:prstGeom>
          <a:noFill/>
          <a:ln w="9525">
            <a:noFill/>
            <a:miter lim="800000"/>
            <a:headEnd/>
            <a:tailEnd/>
          </a:ln>
        </p:spPr>
      </p:pic>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70</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cstate="print"/>
          <a:srcRect/>
          <a:stretch>
            <a:fillRect/>
          </a:stretch>
        </p:blipFill>
        <p:spPr bwMode="auto">
          <a:xfrm>
            <a:off x="65314" y="986246"/>
            <a:ext cx="8967837" cy="5405846"/>
          </a:xfrm>
          <a:prstGeom prst="rect">
            <a:avLst/>
          </a:prstGeom>
          <a:noFill/>
          <a:ln w="9525">
            <a:noFill/>
            <a:miter lim="800000"/>
            <a:headEnd/>
            <a:tailEnd/>
          </a:ln>
          <a:effectLst/>
        </p:spPr>
      </p:pic>
      <p:sp>
        <p:nvSpPr>
          <p:cNvPr id="5126" name="Rectangle 3"/>
          <p:cNvSpPr>
            <a:spLocks noGrp="1" noChangeArrowheads="1"/>
          </p:cNvSpPr>
          <p:nvPr>
            <p:ph idx="1"/>
          </p:nvPr>
        </p:nvSpPr>
        <p:spPr>
          <a:xfrm>
            <a:off x="253825" y="1264053"/>
            <a:ext cx="8564354" cy="5010623"/>
          </a:xfrm>
        </p:spPr>
        <p:txBody>
          <a:bodyPr>
            <a:normAutofit/>
          </a:bodyPr>
          <a:lstStyle/>
          <a:p>
            <a:endParaRPr lang="en-US" sz="2400" dirty="0" smtClean="0"/>
          </a:p>
          <a:p>
            <a:endParaRPr lang="en-US" sz="2800" dirty="0" smtClean="0"/>
          </a:p>
        </p:txBody>
      </p:sp>
      <p:sp>
        <p:nvSpPr>
          <p:cNvPr id="7" name="Rectangle 2"/>
          <p:cNvSpPr txBox="1">
            <a:spLocks noChangeArrowheads="1"/>
          </p:cNvSpPr>
          <p:nvPr/>
        </p:nvSpPr>
        <p:spPr>
          <a:xfrm>
            <a:off x="449318" y="126755"/>
            <a:ext cx="8292662" cy="819176"/>
          </a:xfrm>
          <a:prstGeom prst="rect">
            <a:avLst/>
          </a:prstGeom>
        </p:spPr>
        <p:txBody>
          <a:bodyPr vert="horz" lIns="45720" rIns="45720" anchor="ctr">
            <a:normAutofit/>
          </a:bodyPr>
          <a:lstStyle/>
          <a:p>
            <a:pPr lvl="0" algn="ctr" fontAlgn="auto">
              <a:spcAft>
                <a:spcPts val="0"/>
              </a:spcAf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eactoolkit.com</a:t>
            </a:r>
          </a:p>
        </p:txBody>
      </p:sp>
      <p:sp>
        <p:nvSpPr>
          <p:cNvPr id="9" name="TextBox 8"/>
          <p:cNvSpPr txBox="1"/>
          <p:nvPr/>
        </p:nvSpPr>
        <p:spPr>
          <a:xfrm>
            <a:off x="2688771" y="3903617"/>
            <a:ext cx="4012474" cy="830997"/>
          </a:xfrm>
          <a:prstGeom prst="rect">
            <a:avLst/>
          </a:prstGeom>
          <a:solidFill>
            <a:srgbClr val="FFFF00">
              <a:alpha val="75000"/>
            </a:srgbClr>
          </a:solidFill>
        </p:spPr>
        <p:txBody>
          <a:bodyPr wrap="square" rtlCol="0">
            <a:spAutoFit/>
          </a:bodyPr>
          <a:lstStyle/>
          <a:p>
            <a:r>
              <a:rPr lang="en-US" sz="2400" dirty="0" smtClean="0">
                <a:solidFill>
                  <a:schemeClr val="bg1"/>
                </a:solidFill>
              </a:rPr>
              <a:t>Visit our beta website at:</a:t>
            </a:r>
          </a:p>
          <a:p>
            <a:r>
              <a:rPr lang="en-US" sz="2400" dirty="0" smtClean="0">
                <a:solidFill>
                  <a:schemeClr val="bg1"/>
                </a:solidFill>
              </a:rPr>
              <a:t>http://www.eactoolkit.com</a:t>
            </a:r>
            <a:endParaRPr lang="en-US" sz="2400" dirty="0">
              <a:solidFill>
                <a:schemeClr val="bg1"/>
              </a:solidFill>
            </a:endParaRPr>
          </a:p>
        </p:txBody>
      </p:sp>
      <p:sp>
        <p:nvSpPr>
          <p:cNvPr id="10" name="Date Placeholder 9"/>
          <p:cNvSpPr>
            <a:spLocks noGrp="1"/>
          </p:cNvSpPr>
          <p:nvPr>
            <p:ph type="dt" sz="half" idx="10"/>
          </p:nvPr>
        </p:nvSpPr>
        <p:spPr/>
        <p:txBody>
          <a:bodyPr/>
          <a:lstStyle/>
          <a:p>
            <a:pPr>
              <a:defRPr/>
            </a:pPr>
            <a:r>
              <a:rPr lang="en-US" smtClean="0"/>
              <a:t>EAC Toolkit - 10/23/09</a:t>
            </a:r>
            <a:endParaRPr lang="en-US" dirty="0"/>
          </a:p>
        </p:txBody>
      </p:sp>
      <p:sp>
        <p:nvSpPr>
          <p:cNvPr id="11" name="Slide Number Placeholder 10"/>
          <p:cNvSpPr>
            <a:spLocks noGrp="1"/>
          </p:cNvSpPr>
          <p:nvPr>
            <p:ph type="sldNum" sz="quarter" idx="12"/>
          </p:nvPr>
        </p:nvSpPr>
        <p:spPr/>
        <p:txBody>
          <a:bodyPr/>
          <a:lstStyle/>
          <a:p>
            <a:pPr>
              <a:defRPr/>
            </a:pPr>
            <a:fld id="{7F9B4C5F-1D2F-44F3-A4D7-8151FEB73175}" type="slidenum">
              <a:rPr lang="en-US" smtClean="0"/>
              <a:pPr>
                <a:defRPr/>
              </a:pPr>
              <a:t>71</a:t>
            </a:fld>
            <a:endParaRPr lang="en-US" dirty="0"/>
          </a:p>
        </p:txBody>
      </p:sp>
      <p:sp>
        <p:nvSpPr>
          <p:cNvPr id="12" name="Footer Placeholder 11"/>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dirty="0"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7F9B4C5F-1D2F-44F3-A4D7-8151FEB73175}" type="slidenum">
              <a:rPr lang="en-US" smtClean="0"/>
              <a:pPr>
                <a:defRPr/>
              </a:pPr>
              <a:t>72</a:t>
            </a:fld>
            <a:endParaRPr lang="en-US" dirty="0"/>
          </a:p>
        </p:txBody>
      </p:sp>
      <p:sp>
        <p:nvSpPr>
          <p:cNvPr id="9" name="Title 6"/>
          <p:cNvSpPr txBox="1">
            <a:spLocks/>
          </p:cNvSpPr>
          <p:nvPr/>
        </p:nvSpPr>
        <p:spPr>
          <a:xfrm>
            <a:off x="1156063" y="1868249"/>
            <a:ext cx="6629400" cy="1103551"/>
          </a:xfrm>
          <a:prstGeom prst="rect">
            <a:avLst/>
          </a:prstGeom>
        </p:spPr>
        <p:txBody>
          <a:bodyPr vert="horz" lIns="45720" tIns="0" rIns="45720" bIns="0" anchor="t">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w="5000" cmpd="sng">
                  <a:solidFill>
                    <a:schemeClr val="accent1">
                      <a:tint val="80000"/>
                      <a:shade val="99000"/>
                      <a:satMod val="500000"/>
                    </a:schemeClr>
                  </a:solidFill>
                  <a:prstDash val="solid"/>
                </a:ln>
                <a:solidFill>
                  <a:srgbClr val="66FF33"/>
                </a:solidFill>
                <a:effectLst>
                  <a:outerShdw blurRad="50800" dist="38100" dir="5400000" algn="t" rotWithShape="0">
                    <a:prstClr val="black">
                      <a:alpha val="50000"/>
                    </a:prstClr>
                  </a:outerShdw>
                </a:effectLst>
                <a:uLnTx/>
                <a:uFillTx/>
                <a:latin typeface="+mj-lt"/>
                <a:ea typeface="+mj-ea"/>
                <a:cs typeface="+mj-cs"/>
              </a:rPr>
              <a:t>Appendix</a:t>
            </a:r>
            <a:endParaRPr kumimoji="0" lang="en-US" sz="6000" b="1" i="0" u="none" strike="noStrike" kern="1200" cap="none" spc="0" normalizeH="0" baseline="0" noProof="0" dirty="0">
              <a:ln w="5000" cmpd="sng">
                <a:solidFill>
                  <a:schemeClr val="accent1">
                    <a:tint val="80000"/>
                    <a:shade val="99000"/>
                    <a:satMod val="500000"/>
                  </a:schemeClr>
                </a:solidFill>
                <a:prstDash val="solid"/>
              </a:ln>
              <a:solidFill>
                <a:srgbClr val="66FF33"/>
              </a:solidFill>
              <a:effectLst>
                <a:outerShdw blurRad="50800" dist="38100" dir="5400000" algn="t" rotWithShape="0">
                  <a:prstClr val="black">
                    <a:alpha val="50000"/>
                  </a:prstClr>
                </a:outerShdw>
              </a:effectLst>
              <a:uLnTx/>
              <a:uFillTx/>
              <a:latin typeface="+mj-lt"/>
              <a:ea typeface="+mj-ea"/>
              <a:cs typeface="+mj-cs"/>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3"/>
          <p:cNvSpPr>
            <a:spLocks noGrp="1" noChangeArrowheads="1"/>
          </p:cNvSpPr>
          <p:nvPr>
            <p:ph idx="1"/>
          </p:nvPr>
        </p:nvSpPr>
        <p:spPr>
          <a:xfrm>
            <a:off x="76200" y="1379667"/>
            <a:ext cx="8991600" cy="4789905"/>
          </a:xfrm>
        </p:spPr>
        <p:txBody>
          <a:bodyPr>
            <a:normAutofit/>
          </a:bodyPr>
          <a:lstStyle/>
          <a:p>
            <a:r>
              <a:rPr lang="en-US" sz="2800" dirty="0" smtClean="0"/>
              <a:t>We will show you what we have accomplished …</a:t>
            </a:r>
          </a:p>
          <a:p>
            <a:pPr lvl="1"/>
            <a:endParaRPr lang="en-US" sz="2400" dirty="0" smtClean="0"/>
          </a:p>
          <a:p>
            <a:pPr lvl="1"/>
            <a:r>
              <a:rPr lang="en-US" sz="2400" dirty="0" smtClean="0">
                <a:hlinkClick r:id="rId3" action="ppaction://hlinkfile"/>
              </a:rPr>
              <a:t>Demo 1</a:t>
            </a:r>
            <a:r>
              <a:rPr lang="en-US" sz="2400" dirty="0" smtClean="0"/>
              <a:t>: Find a Student Module by author in Connexions® </a:t>
            </a:r>
          </a:p>
          <a:p>
            <a:pPr lvl="1"/>
            <a:endParaRPr lang="en-US" sz="2400" dirty="0" smtClean="0"/>
          </a:p>
          <a:p>
            <a:pPr lvl="1"/>
            <a:r>
              <a:rPr lang="en-US" sz="2400" dirty="0" smtClean="0">
                <a:hlinkClick r:id="rId4" action="ppaction://hlinkfile"/>
              </a:rPr>
              <a:t>Demo 2</a:t>
            </a:r>
            <a:r>
              <a:rPr lang="en-US" sz="2400" dirty="0" smtClean="0"/>
              <a:t>: View the Instructor module and our EAC Toolkit Connexions® Lens to browse a selected set  of models</a:t>
            </a:r>
          </a:p>
          <a:p>
            <a:pPr lvl="1"/>
            <a:endParaRPr lang="en-US" sz="2400" dirty="0" smtClean="0"/>
          </a:p>
          <a:p>
            <a:pPr lvl="1"/>
            <a:r>
              <a:rPr lang="en-US" sz="2400" dirty="0" smtClean="0">
                <a:hlinkClick r:id="rId5" action="ppaction://hlinkfile"/>
              </a:rPr>
              <a:t>Demo 3</a:t>
            </a:r>
            <a:r>
              <a:rPr lang="en-US" sz="2400" dirty="0" smtClean="0"/>
              <a:t>: Learn how you can publish the module you have created today</a:t>
            </a:r>
          </a:p>
        </p:txBody>
      </p:sp>
      <p:sp>
        <p:nvSpPr>
          <p:cNvPr id="7" name="Rectangle 2"/>
          <p:cNvSpPr txBox="1">
            <a:spLocks noChangeArrowheads="1"/>
          </p:cNvSpPr>
          <p:nvPr/>
        </p:nvSpPr>
        <p:spPr>
          <a:xfrm>
            <a:off x="538655" y="273900"/>
            <a:ext cx="7810119" cy="990600"/>
          </a:xfrm>
          <a:prstGeom prst="rect">
            <a:avLst/>
          </a:prstGeom>
        </p:spPr>
        <p:txBody>
          <a:bodyPr vert="horz" lIns="45720" rIns="4572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latin typeface="+mj-lt"/>
                <a:ea typeface="+mj-ea"/>
                <a:cs typeface="+mj-cs"/>
              </a:rPr>
              <a:t>EAC Toolkit — Demos</a:t>
            </a:r>
          </a:p>
        </p:txBody>
      </p:sp>
      <p:sp>
        <p:nvSpPr>
          <p:cNvPr id="8" name="Date Placeholder 7"/>
          <p:cNvSpPr>
            <a:spLocks noGrp="1"/>
          </p:cNvSpPr>
          <p:nvPr>
            <p:ph type="dt" sz="half" idx="10"/>
          </p:nvPr>
        </p:nvSpPr>
        <p:spPr/>
        <p:txBody>
          <a:bodyPr/>
          <a:lstStyle/>
          <a:p>
            <a:pPr>
              <a:defRPr/>
            </a:pPr>
            <a:r>
              <a:rPr lang="en-US" smtClean="0"/>
              <a:t>EAC Toolkit - 10/23/09</a:t>
            </a:r>
            <a:endParaRPr lang="en-US" dirty="0"/>
          </a:p>
        </p:txBody>
      </p:sp>
      <p:sp>
        <p:nvSpPr>
          <p:cNvPr id="9" name="Slide Number Placeholder 8"/>
          <p:cNvSpPr>
            <a:spLocks noGrp="1"/>
          </p:cNvSpPr>
          <p:nvPr>
            <p:ph type="sldNum" sz="quarter" idx="12"/>
          </p:nvPr>
        </p:nvSpPr>
        <p:spPr/>
        <p:txBody>
          <a:bodyPr/>
          <a:lstStyle/>
          <a:p>
            <a:pPr>
              <a:defRPr/>
            </a:pPr>
            <a:fld id="{7F9B4C5F-1D2F-44F3-A4D7-8151FEB73175}" type="slidenum">
              <a:rPr lang="en-US" smtClean="0"/>
              <a:pPr>
                <a:defRPr/>
              </a:pPr>
              <a:t>73</a:t>
            </a:fld>
            <a:endParaRPr lang="en-US" dirty="0"/>
          </a:p>
        </p:txBody>
      </p:sp>
      <p:sp>
        <p:nvSpPr>
          <p:cNvPr id="10" name="Footer Placeholder 9"/>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92162"/>
          </a:xfrm>
        </p:spPr>
        <p:txBody>
          <a:bodyPr>
            <a:noAutofit/>
          </a:bodyPr>
          <a:lstStyle/>
          <a:p>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Pedagogical Tools for Ethics</a:t>
            </a:r>
            <a:endParaRPr lang="en-US" sz="40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100148" y="1219200"/>
            <a:ext cx="8921931" cy="5410200"/>
          </a:xfrm>
        </p:spPr>
        <p:txBody>
          <a:bodyPr>
            <a:normAutofit/>
          </a:bodyPr>
          <a:lstStyle/>
          <a:p>
            <a:r>
              <a:rPr lang="en-US" dirty="0" smtClean="0"/>
              <a:t>1. Cases</a:t>
            </a:r>
          </a:p>
          <a:p>
            <a:pPr lvl="1"/>
            <a:r>
              <a:rPr lang="en-US" sz="2100" dirty="0" smtClean="0">
                <a:hlinkClick r:id="rId3"/>
              </a:rPr>
              <a:t>http://www.murdough.ttu.edu/pdd.cfm?pt=NIEE&amp;doc=EthicsCases</a:t>
            </a:r>
            <a:r>
              <a:rPr lang="en-US" sz="2100" dirty="0" smtClean="0"/>
              <a:t> </a:t>
            </a:r>
          </a:p>
          <a:p>
            <a:pPr lvl="1"/>
            <a:r>
              <a:rPr lang="en-US" sz="2100" dirty="0" smtClean="0">
                <a:hlinkClick r:id="rId4"/>
              </a:rPr>
              <a:t>http://cnx.org/content/m15991/1.6/</a:t>
            </a:r>
            <a:r>
              <a:rPr lang="en-US" sz="2100" dirty="0" smtClean="0"/>
              <a:t> </a:t>
            </a:r>
            <a:endParaRPr lang="en-US" dirty="0" smtClean="0"/>
          </a:p>
          <a:p>
            <a:endParaRPr lang="en-US" sz="2100" dirty="0" smtClean="0"/>
          </a:p>
          <a:p>
            <a:r>
              <a:rPr lang="en-US" dirty="0" smtClean="0"/>
              <a:t>2. Frameworks </a:t>
            </a:r>
          </a:p>
          <a:p>
            <a:pPr lvl="1"/>
            <a:r>
              <a:rPr lang="en-US" dirty="0" smtClean="0"/>
              <a:t>Ethics Tests: Reversibility, Harm, Publicity</a:t>
            </a:r>
          </a:p>
          <a:p>
            <a:pPr lvl="1"/>
            <a:r>
              <a:rPr lang="en-US" dirty="0" smtClean="0"/>
              <a:t>Decision Making (7 Step)</a:t>
            </a:r>
          </a:p>
          <a:p>
            <a:pPr lvl="1"/>
            <a:r>
              <a:rPr lang="en-US" dirty="0" smtClean="0"/>
              <a:t>Socio-technical system grid (see computingcases.org)</a:t>
            </a:r>
          </a:p>
          <a:p>
            <a:pPr lvl="1"/>
            <a:r>
              <a:rPr lang="en-US" dirty="0" smtClean="0">
                <a:hlinkClick r:id="rId5"/>
              </a:rPr>
              <a:t>http://cnx.org/content/m13757/1.11/</a:t>
            </a:r>
            <a:r>
              <a:rPr lang="en-US" dirty="0" smtClean="0"/>
              <a:t> </a:t>
            </a:r>
          </a:p>
          <a:p>
            <a:pPr lvl="1">
              <a:buNone/>
            </a:pPr>
            <a:endParaRPr lang="en-US" sz="2400" dirty="0" smtClean="0"/>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74</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Autofit/>
          </a:bodyPr>
          <a:lstStyle/>
          <a:p>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More Pedagogical Tools</a:t>
            </a:r>
            <a:endParaRPr lang="en-US" sz="40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152400" y="1371600"/>
            <a:ext cx="8839200" cy="5257800"/>
          </a:xfrm>
        </p:spPr>
        <p:txBody>
          <a:bodyPr>
            <a:normAutofit fontScale="92500"/>
          </a:bodyPr>
          <a:lstStyle/>
          <a:p>
            <a:r>
              <a:rPr lang="en-US" dirty="0" smtClean="0"/>
              <a:t>3. Codes of Ethics (NSPE, ASME, etc.)</a:t>
            </a:r>
          </a:p>
          <a:p>
            <a:pPr lvl="1"/>
            <a:r>
              <a:rPr lang="en-US" dirty="0" smtClean="0"/>
              <a:t>Pirate Code of Ethics:  </a:t>
            </a:r>
            <a:r>
              <a:rPr lang="en-US" dirty="0" smtClean="0">
                <a:hlinkClick r:id="rId3"/>
              </a:rPr>
              <a:t>http://cnx.org/content/m13849/1.10/</a:t>
            </a:r>
            <a:r>
              <a:rPr lang="en-US" dirty="0" smtClean="0"/>
              <a:t> </a:t>
            </a:r>
          </a:p>
          <a:p>
            <a:pPr lvl="1"/>
            <a:r>
              <a:rPr lang="en-US" dirty="0" smtClean="0"/>
              <a:t>Have students write their own code.  See Harold Stern’s exercise at: </a:t>
            </a:r>
            <a:r>
              <a:rPr lang="en-US" sz="2200" dirty="0" smtClean="0">
                <a:hlinkClick r:id="rId4"/>
              </a:rPr>
              <a:t>http://ethics.iit.edu/eac/post_workshop/CODE.doc</a:t>
            </a:r>
            <a:r>
              <a:rPr lang="en-US" sz="2200" dirty="0" smtClean="0"/>
              <a:t> </a:t>
            </a:r>
          </a:p>
          <a:p>
            <a:pPr lvl="3"/>
            <a:endParaRPr lang="en-US" dirty="0" smtClean="0"/>
          </a:p>
          <a:p>
            <a:r>
              <a:rPr lang="en-US" dirty="0" smtClean="0"/>
              <a:t>4. Team Work / Cooperative Learning Activities</a:t>
            </a:r>
          </a:p>
          <a:p>
            <a:pPr lvl="1"/>
            <a:r>
              <a:rPr lang="en-US" dirty="0" smtClean="0"/>
              <a:t>Ethics of Team Work Module in Connexions</a:t>
            </a:r>
          </a:p>
          <a:p>
            <a:pPr lvl="1"/>
            <a:r>
              <a:rPr lang="en-US" dirty="0" smtClean="0">
                <a:hlinkClick r:id="rId5"/>
              </a:rPr>
              <a:t>http://cnx.org/content/m13760/1.7/</a:t>
            </a:r>
            <a:endParaRPr lang="en-US" dirty="0" smtClean="0"/>
          </a:p>
          <a:p>
            <a:pPr lvl="1"/>
            <a:endParaRPr lang="en-US" sz="2000" dirty="0" smtClean="0"/>
          </a:p>
          <a:p>
            <a:r>
              <a:rPr lang="en-US" sz="2600" dirty="0" smtClean="0"/>
              <a:t>5. Haws, David R. "Ethics Instruction in Engineering Education: A (Mini) Meta-Analysis." </a:t>
            </a:r>
            <a:r>
              <a:rPr lang="en-US" sz="2600" i="1" dirty="0" smtClean="0"/>
              <a:t>Journal of Engineering Education</a:t>
            </a:r>
            <a:r>
              <a:rPr lang="en-US" sz="2600" dirty="0" smtClean="0"/>
              <a:t>. (April 2001): 223-229.</a:t>
            </a:r>
            <a:endParaRPr lang="en-US" sz="2600" dirty="0"/>
          </a:p>
        </p:txBody>
      </p:sp>
      <p:sp>
        <p:nvSpPr>
          <p:cNvPr id="7" name="Date Placeholder 6"/>
          <p:cNvSpPr>
            <a:spLocks noGrp="1"/>
          </p:cNvSpPr>
          <p:nvPr>
            <p:ph type="dt" sz="half" idx="10"/>
          </p:nvPr>
        </p:nvSpPr>
        <p:spPr/>
        <p:txBody>
          <a:bodyPr/>
          <a:lstStyle/>
          <a:p>
            <a:pPr>
              <a:defRPr/>
            </a:pPr>
            <a:r>
              <a:rPr lang="en-US" smtClean="0"/>
              <a:t>EAC Toolkit - 10/23/09</a:t>
            </a:r>
            <a:endParaRPr lang="en-US" dirty="0"/>
          </a:p>
        </p:txBody>
      </p:sp>
      <p:sp>
        <p:nvSpPr>
          <p:cNvPr id="8" name="Slide Number Placeholder 7"/>
          <p:cNvSpPr>
            <a:spLocks noGrp="1"/>
          </p:cNvSpPr>
          <p:nvPr>
            <p:ph type="sldNum" sz="quarter" idx="12"/>
          </p:nvPr>
        </p:nvSpPr>
        <p:spPr/>
        <p:txBody>
          <a:bodyPr/>
          <a:lstStyle/>
          <a:p>
            <a:pPr>
              <a:defRPr/>
            </a:pPr>
            <a:fld id="{7F9B4C5F-1D2F-44F3-A4D7-8151FEB73175}" type="slidenum">
              <a:rPr lang="en-US" smtClean="0"/>
              <a:pPr>
                <a:defRPr/>
              </a:pPr>
              <a:t>75</a:t>
            </a:fld>
            <a:endParaRPr lang="en-US" dirty="0"/>
          </a:p>
        </p:txBody>
      </p:sp>
      <p:sp>
        <p:nvSpPr>
          <p:cNvPr id="9" name="Footer Placeholder 8"/>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Footer Placeholder 4"/>
          <p:cNvSpPr>
            <a:spLocks noGrp="1"/>
          </p:cNvSpPr>
          <p:nvPr>
            <p:ph type="ftr" sz="quarter" idx="11"/>
          </p:nvPr>
        </p:nvSpPr>
        <p:spPr/>
        <p:txBody>
          <a:bodyPr/>
          <a:lstStyle/>
          <a:p>
            <a:pPr>
              <a:defRPr/>
            </a:pPr>
            <a:r>
              <a:rPr lang="pt-BR" smtClean="0"/>
              <a:t>(c) 2009  Cruz, Curbelo, Frey &amp; Sanchez</a:t>
            </a:r>
            <a:endParaRPr lang="en-US" dirty="0"/>
          </a:p>
        </p:txBody>
      </p:sp>
      <p:sp>
        <p:nvSpPr>
          <p:cNvPr id="6" name="Slide Number Placeholder 5"/>
          <p:cNvSpPr>
            <a:spLocks noGrp="1"/>
          </p:cNvSpPr>
          <p:nvPr>
            <p:ph type="sldNum" sz="quarter" idx="12"/>
          </p:nvPr>
        </p:nvSpPr>
        <p:spPr/>
        <p:txBody>
          <a:bodyPr/>
          <a:lstStyle/>
          <a:p>
            <a:pPr>
              <a:defRPr/>
            </a:pPr>
            <a:fld id="{7F9B4C5F-1D2F-44F3-A4D7-8151FEB73175}" type="slidenum">
              <a:rPr lang="en-US" smtClean="0"/>
              <a:pPr>
                <a:defRPr/>
              </a:pPr>
              <a:t>76</a:t>
            </a:fld>
            <a:endParaRPr lang="en-US" dirty="0"/>
          </a:p>
        </p:txBody>
      </p:sp>
      <p:sp>
        <p:nvSpPr>
          <p:cNvPr id="9" name="Title 6"/>
          <p:cNvSpPr txBox="1">
            <a:spLocks/>
          </p:cNvSpPr>
          <p:nvPr/>
        </p:nvSpPr>
        <p:spPr>
          <a:xfrm>
            <a:off x="1201219" y="2906828"/>
            <a:ext cx="6629400" cy="1103551"/>
          </a:xfrm>
          <a:prstGeom prst="rect">
            <a:avLst/>
          </a:prstGeom>
        </p:spPr>
        <p:txBody>
          <a:bodyPr vert="horz" lIns="45720" tIns="0" rIns="45720" bIns="0" anchor="t">
            <a:normAutofit fontScale="92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dirty="0" smtClean="0">
                <a:ln w="5000" cmpd="sng">
                  <a:solidFill>
                    <a:schemeClr val="accent1">
                      <a:tint val="80000"/>
                      <a:shade val="99000"/>
                      <a:satMod val="500000"/>
                    </a:schemeClr>
                  </a:solidFill>
                  <a:prstDash val="solid"/>
                </a:ln>
                <a:solidFill>
                  <a:srgbClr val="66FF33"/>
                </a:solidFill>
                <a:effectLst>
                  <a:outerShdw blurRad="50800" dist="38100" dir="5400000" algn="t" rotWithShape="0">
                    <a:prstClr val="black">
                      <a:alpha val="50000"/>
                    </a:prstClr>
                  </a:outerShdw>
                </a:effectLst>
                <a:uLnTx/>
                <a:uFillTx/>
                <a:latin typeface="+mj-lt"/>
                <a:ea typeface="+mj-ea"/>
                <a:cs typeface="+mj-cs"/>
              </a:rPr>
              <a:t>More Online</a:t>
            </a:r>
            <a:r>
              <a:rPr kumimoji="0" lang="en-US" sz="6000" b="1" i="0" u="none" strike="noStrike" kern="1200" cap="none" spc="0" normalizeH="0" noProof="0" dirty="0" smtClean="0">
                <a:ln w="5000" cmpd="sng">
                  <a:solidFill>
                    <a:schemeClr val="accent1">
                      <a:tint val="80000"/>
                      <a:shade val="99000"/>
                      <a:satMod val="500000"/>
                    </a:schemeClr>
                  </a:solidFill>
                  <a:prstDash val="solid"/>
                </a:ln>
                <a:solidFill>
                  <a:srgbClr val="66FF33"/>
                </a:solidFill>
                <a:effectLst>
                  <a:outerShdw blurRad="50800" dist="38100" dir="5400000" algn="t" rotWithShape="0">
                    <a:prstClr val="black">
                      <a:alpha val="50000"/>
                    </a:prstClr>
                  </a:outerShdw>
                </a:effectLst>
                <a:uLnTx/>
                <a:uFillTx/>
                <a:latin typeface="+mj-lt"/>
                <a:ea typeface="+mj-ea"/>
                <a:cs typeface="+mj-cs"/>
              </a:rPr>
              <a:t> Sources</a:t>
            </a:r>
            <a:endParaRPr kumimoji="0" lang="en-US" sz="6000" b="1" i="0" u="none" strike="noStrike" kern="1200" cap="none" spc="0" normalizeH="0" baseline="0" noProof="0" dirty="0">
              <a:ln w="5000" cmpd="sng">
                <a:solidFill>
                  <a:schemeClr val="accent1">
                    <a:tint val="80000"/>
                    <a:shade val="99000"/>
                    <a:satMod val="500000"/>
                  </a:schemeClr>
                </a:solidFill>
                <a:prstDash val="solid"/>
              </a:ln>
              <a:solidFill>
                <a:srgbClr val="66FF33"/>
              </a:solidFill>
              <a:effectLst>
                <a:outerShdw blurRad="50800" dist="38100" dir="5400000" algn="t" rotWithShape="0">
                  <a:prstClr val="black">
                    <a:alpha val="50000"/>
                  </a:prstClr>
                </a:outerShdw>
              </a:effectLst>
              <a:uLnTx/>
              <a:uFillTx/>
              <a:latin typeface="+mj-lt"/>
              <a:ea typeface="+mj-ea"/>
              <a:cs typeface="+mj-cs"/>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Research Ethics in Open Seminar</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77</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34982" y="6231063"/>
            <a:ext cx="8847667" cy="369332"/>
          </a:xfrm>
          <a:prstGeom prst="rect">
            <a:avLst/>
          </a:prstGeom>
          <a:noFill/>
        </p:spPr>
        <p:txBody>
          <a:bodyPr wrap="square" rtlCol="0">
            <a:spAutoFit/>
          </a:bodyPr>
          <a:lstStyle/>
          <a:p>
            <a:pPr algn="ctr"/>
            <a:r>
              <a:rPr lang="en-US" b="1" dirty="0" smtClean="0">
                <a:solidFill>
                  <a:srgbClr val="FFFF00"/>
                </a:solidFill>
              </a:rPr>
              <a:t>http://openseminar.org/ethics/modules/1/index/screen.do</a:t>
            </a:r>
            <a:endParaRPr lang="en-US" b="1" dirty="0">
              <a:solidFill>
                <a:srgbClr val="FFFF00"/>
              </a:solidFill>
            </a:endParaRPr>
          </a:p>
        </p:txBody>
      </p:sp>
      <p:pic>
        <p:nvPicPr>
          <p:cNvPr id="1028" name="Picture 4"/>
          <p:cNvPicPr>
            <a:picLocks noChangeAspect="1" noChangeArrowheads="1"/>
          </p:cNvPicPr>
          <p:nvPr/>
        </p:nvPicPr>
        <p:blipFill>
          <a:blip r:embed="rId2" cstate="print"/>
          <a:srcRect/>
          <a:stretch>
            <a:fillRect/>
          </a:stretch>
        </p:blipFill>
        <p:spPr bwMode="auto">
          <a:xfrm>
            <a:off x="293915" y="757645"/>
            <a:ext cx="8534400" cy="5334000"/>
          </a:xfrm>
          <a:prstGeom prst="rect">
            <a:avLst/>
          </a:prstGeom>
          <a:noFill/>
          <a:ln w="9525">
            <a:noFill/>
            <a:miter lim="800000"/>
            <a:headEnd/>
            <a:tailEnd/>
          </a:ln>
          <a:effectLst/>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Research Ethics in Open Seminar</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78</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34982" y="6231063"/>
            <a:ext cx="8847667" cy="369332"/>
          </a:xfrm>
          <a:prstGeom prst="rect">
            <a:avLst/>
          </a:prstGeom>
          <a:noFill/>
        </p:spPr>
        <p:txBody>
          <a:bodyPr wrap="square" rtlCol="0">
            <a:spAutoFit/>
          </a:bodyPr>
          <a:lstStyle/>
          <a:p>
            <a:pPr algn="ctr"/>
            <a:r>
              <a:rPr lang="en-US" b="1" dirty="0" smtClean="0">
                <a:solidFill>
                  <a:srgbClr val="FFFF00"/>
                </a:solidFill>
              </a:rPr>
              <a:t>http://openseminar.org/ethics/modules/1/index/screen.do</a:t>
            </a:r>
            <a:endParaRPr lang="en-US" b="1" dirty="0">
              <a:solidFill>
                <a:srgbClr val="FFFF00"/>
              </a:solidFill>
            </a:endParaRPr>
          </a:p>
        </p:txBody>
      </p:sp>
      <p:pic>
        <p:nvPicPr>
          <p:cNvPr id="2050" name="Picture 2"/>
          <p:cNvPicPr>
            <a:picLocks noChangeAspect="1" noChangeArrowheads="1"/>
          </p:cNvPicPr>
          <p:nvPr/>
        </p:nvPicPr>
        <p:blipFill>
          <a:blip r:embed="rId2" cstate="print"/>
          <a:srcRect/>
          <a:stretch>
            <a:fillRect/>
          </a:stretch>
        </p:blipFill>
        <p:spPr bwMode="auto">
          <a:xfrm>
            <a:off x="304800" y="870858"/>
            <a:ext cx="8534400" cy="5334000"/>
          </a:xfrm>
          <a:prstGeom prst="rect">
            <a:avLst/>
          </a:prstGeom>
          <a:noFill/>
          <a:ln w="9525">
            <a:noFill/>
            <a:miter lim="800000"/>
            <a:headEnd/>
            <a:tailEnd/>
          </a:ln>
          <a:effectLst/>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40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Survival Skills &amp; Ethics Program (Pitt)</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79</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34982" y="6231063"/>
            <a:ext cx="8847667" cy="369332"/>
          </a:xfrm>
          <a:prstGeom prst="rect">
            <a:avLst/>
          </a:prstGeom>
          <a:noFill/>
        </p:spPr>
        <p:txBody>
          <a:bodyPr wrap="square" rtlCol="0">
            <a:spAutoFit/>
          </a:bodyPr>
          <a:lstStyle/>
          <a:p>
            <a:pPr algn="ctr"/>
            <a:r>
              <a:rPr lang="en-US" b="1" dirty="0" smtClean="0">
                <a:solidFill>
                  <a:srgbClr val="FFFF00"/>
                </a:solidFill>
              </a:rPr>
              <a:t>http://www.survival.pitt.edu/library/documents.asp</a:t>
            </a:r>
            <a:endParaRPr lang="en-US" b="1" dirty="0">
              <a:solidFill>
                <a:srgbClr val="FFFF00"/>
              </a:solidFill>
            </a:endParaRPr>
          </a:p>
        </p:txBody>
      </p:sp>
      <p:pic>
        <p:nvPicPr>
          <p:cNvPr id="3074" name="Picture 2"/>
          <p:cNvPicPr>
            <a:picLocks noChangeAspect="1" noChangeArrowheads="1"/>
          </p:cNvPicPr>
          <p:nvPr/>
        </p:nvPicPr>
        <p:blipFill>
          <a:blip r:embed="rId2" cstate="print"/>
          <a:srcRect/>
          <a:stretch>
            <a:fillRect/>
          </a:stretch>
        </p:blipFill>
        <p:spPr bwMode="auto">
          <a:xfrm>
            <a:off x="376646" y="820782"/>
            <a:ext cx="8534400" cy="5334000"/>
          </a:xfrm>
          <a:prstGeom prst="rect">
            <a:avLst/>
          </a:prstGeom>
          <a:noFill/>
          <a:ln w="9525">
            <a:noFill/>
            <a:miter lim="800000"/>
            <a:headEnd/>
            <a:tailEnd/>
          </a:ln>
          <a:effec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54" y="110736"/>
            <a:ext cx="8859329" cy="743279"/>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EAC:  A Hybrid Holistic Approach</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4" name="Content Placeholder 3"/>
          <p:cNvSpPr>
            <a:spLocks noGrp="1"/>
          </p:cNvSpPr>
          <p:nvPr>
            <p:ph idx="1"/>
          </p:nvPr>
        </p:nvSpPr>
        <p:spPr>
          <a:xfrm>
            <a:off x="60757" y="1636590"/>
            <a:ext cx="2693329" cy="2619726"/>
          </a:xfrm>
        </p:spPr>
        <p:txBody>
          <a:bodyPr>
            <a:normAutofit/>
          </a:bodyPr>
          <a:lstStyle/>
          <a:p>
            <a:r>
              <a:rPr lang="en-US" sz="2600" i="1" dirty="0" smtClean="0">
                <a:latin typeface="Verdana" pitchFamily="34" charset="0"/>
              </a:rPr>
              <a:t>Interrelated activities to place ethics into and across the curriculum</a:t>
            </a:r>
          </a:p>
        </p:txBody>
      </p:sp>
      <p:graphicFrame>
        <p:nvGraphicFramePr>
          <p:cNvPr id="5" name="Diagram 4"/>
          <p:cNvGraphicFramePr/>
          <p:nvPr/>
        </p:nvGraphicFramePr>
        <p:xfrm>
          <a:off x="2612571" y="914400"/>
          <a:ext cx="6334125" cy="5800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p:cNvSpPr>
            <a:spLocks noGrp="1"/>
          </p:cNvSpPr>
          <p:nvPr>
            <p:ph type="dt" sz="half" idx="10"/>
          </p:nvPr>
        </p:nvSpPr>
        <p:spPr/>
        <p:txBody>
          <a:bodyPr/>
          <a:lstStyle/>
          <a:p>
            <a:pPr>
              <a:defRPr/>
            </a:pPr>
            <a:r>
              <a:rPr lang="en-US" smtClean="0"/>
              <a:t>EAC Toolkit - 10/23/09</a:t>
            </a:r>
            <a:endParaRPr lang="en-US" dirty="0"/>
          </a:p>
        </p:txBody>
      </p:sp>
      <p:sp>
        <p:nvSpPr>
          <p:cNvPr id="7" name="Slide Number Placeholder 6"/>
          <p:cNvSpPr>
            <a:spLocks noGrp="1"/>
          </p:cNvSpPr>
          <p:nvPr>
            <p:ph type="sldNum" sz="quarter" idx="12"/>
          </p:nvPr>
        </p:nvSpPr>
        <p:spPr/>
        <p:txBody>
          <a:bodyPr/>
          <a:lstStyle/>
          <a:p>
            <a:pPr>
              <a:defRPr/>
            </a:pPr>
            <a:fld id="{7F9B4C5F-1D2F-44F3-A4D7-8151FEB73175}" type="slidenum">
              <a:rPr lang="en-US" smtClean="0"/>
              <a:pPr>
                <a:defRPr/>
              </a:pPr>
              <a:t>8</a:t>
            </a:fld>
            <a:endParaRPr lang="en-US" dirty="0"/>
          </a:p>
        </p:txBody>
      </p:sp>
      <p:sp>
        <p:nvSpPr>
          <p:cNvPr id="8" name="Footer Placeholder 7"/>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32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Research Ethics and Academic Integrity (Syracuse)</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80</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34982" y="6231063"/>
            <a:ext cx="8847667" cy="369332"/>
          </a:xfrm>
          <a:prstGeom prst="rect">
            <a:avLst/>
          </a:prstGeom>
          <a:noFill/>
        </p:spPr>
        <p:txBody>
          <a:bodyPr wrap="square" rtlCol="0">
            <a:spAutoFit/>
          </a:bodyPr>
          <a:lstStyle/>
          <a:p>
            <a:pPr algn="ctr"/>
            <a:r>
              <a:rPr lang="en-US" b="1" dirty="0" smtClean="0">
                <a:solidFill>
                  <a:srgbClr val="FFFF00"/>
                </a:solidFill>
              </a:rPr>
              <a:t>http://gradschpdprograms.syr.edu/resources/videos.php</a:t>
            </a:r>
            <a:endParaRPr lang="en-US" b="1" dirty="0">
              <a:solidFill>
                <a:srgbClr val="FFFF00"/>
              </a:solidFill>
            </a:endParaRPr>
          </a:p>
        </p:txBody>
      </p:sp>
      <p:pic>
        <p:nvPicPr>
          <p:cNvPr id="5122" name="Picture 2"/>
          <p:cNvPicPr>
            <a:picLocks noChangeAspect="1" noChangeArrowheads="1"/>
          </p:cNvPicPr>
          <p:nvPr/>
        </p:nvPicPr>
        <p:blipFill>
          <a:blip r:embed="rId2" cstate="print"/>
          <a:srcRect/>
          <a:stretch>
            <a:fillRect/>
          </a:stretch>
        </p:blipFill>
        <p:spPr bwMode="auto">
          <a:xfrm>
            <a:off x="304800" y="783771"/>
            <a:ext cx="8534400" cy="5334000"/>
          </a:xfrm>
          <a:prstGeom prst="rect">
            <a:avLst/>
          </a:prstGeom>
          <a:noFill/>
          <a:ln w="9525">
            <a:noFill/>
            <a:miter lim="800000"/>
            <a:headEnd/>
            <a:tailEnd/>
          </a:ln>
          <a:effectLst/>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32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Research Ethics and Academic Integrity (Syracuse)</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81</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34982" y="6231063"/>
            <a:ext cx="8847667" cy="369332"/>
          </a:xfrm>
          <a:prstGeom prst="rect">
            <a:avLst/>
          </a:prstGeom>
          <a:noFill/>
        </p:spPr>
        <p:txBody>
          <a:bodyPr wrap="square" rtlCol="0">
            <a:spAutoFit/>
          </a:bodyPr>
          <a:lstStyle/>
          <a:p>
            <a:pPr algn="ctr"/>
            <a:r>
              <a:rPr lang="en-US" b="1" dirty="0" smtClean="0">
                <a:solidFill>
                  <a:srgbClr val="FFFF00"/>
                </a:solidFill>
              </a:rPr>
              <a:t>http://gradschpdprograms.syr.edu/resources/videos.php</a:t>
            </a:r>
            <a:endParaRPr lang="en-US" b="1" dirty="0">
              <a:solidFill>
                <a:srgbClr val="FFFF00"/>
              </a:solidFill>
            </a:endParaRPr>
          </a:p>
        </p:txBody>
      </p:sp>
      <p:pic>
        <p:nvPicPr>
          <p:cNvPr id="9" name="Picture 2"/>
          <p:cNvPicPr>
            <a:picLocks noChangeAspect="1" noChangeArrowheads="1"/>
          </p:cNvPicPr>
          <p:nvPr/>
        </p:nvPicPr>
        <p:blipFill>
          <a:blip r:embed="rId2" cstate="print"/>
          <a:srcRect/>
          <a:stretch>
            <a:fillRect/>
          </a:stretch>
        </p:blipFill>
        <p:spPr bwMode="auto">
          <a:xfrm>
            <a:off x="213360" y="862148"/>
            <a:ext cx="8534400" cy="5334000"/>
          </a:xfrm>
          <a:prstGeom prst="rect">
            <a:avLst/>
          </a:prstGeom>
          <a:noFill/>
          <a:ln w="9525">
            <a:noFill/>
            <a:miter lim="800000"/>
            <a:headEnd/>
            <a:tailEnd/>
          </a:ln>
          <a:effec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Western Michigan university</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82</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9" name="TextBox 8"/>
          <p:cNvSpPr txBox="1"/>
          <p:nvPr/>
        </p:nvSpPr>
        <p:spPr>
          <a:xfrm>
            <a:off x="174171" y="6172280"/>
            <a:ext cx="8847667" cy="369332"/>
          </a:xfrm>
          <a:prstGeom prst="rect">
            <a:avLst/>
          </a:prstGeom>
          <a:noFill/>
        </p:spPr>
        <p:txBody>
          <a:bodyPr wrap="square" rtlCol="0">
            <a:spAutoFit/>
          </a:bodyPr>
          <a:lstStyle/>
          <a:p>
            <a:pPr algn="ctr"/>
            <a:r>
              <a:rPr lang="en-US" b="1" dirty="0" smtClean="0">
                <a:solidFill>
                  <a:srgbClr val="FFFF00"/>
                </a:solidFill>
              </a:rPr>
              <a:t>http://www.wmich.edu/ethics/focus_areas/science.html</a:t>
            </a:r>
            <a:endParaRPr lang="en-US" b="1" dirty="0">
              <a:solidFill>
                <a:srgbClr val="FFFF00"/>
              </a:solidFill>
            </a:endParaRPr>
          </a:p>
        </p:txBody>
      </p:sp>
      <p:pic>
        <p:nvPicPr>
          <p:cNvPr id="6147" name="Picture 3"/>
          <p:cNvPicPr>
            <a:picLocks noChangeAspect="1" noChangeArrowheads="1"/>
          </p:cNvPicPr>
          <p:nvPr/>
        </p:nvPicPr>
        <p:blipFill>
          <a:blip r:embed="rId2" cstate="print"/>
          <a:srcRect/>
          <a:stretch>
            <a:fillRect/>
          </a:stretch>
        </p:blipFill>
        <p:spPr bwMode="auto">
          <a:xfrm>
            <a:off x="272143" y="840377"/>
            <a:ext cx="8534400" cy="5334000"/>
          </a:xfrm>
          <a:prstGeom prst="rect">
            <a:avLst/>
          </a:prstGeom>
          <a:noFill/>
          <a:ln w="9525">
            <a:noFill/>
            <a:miter lim="800000"/>
            <a:headEnd/>
            <a:tailEnd/>
          </a:ln>
          <a:effec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Western Michigan university</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83</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9" name="TextBox 8"/>
          <p:cNvSpPr txBox="1"/>
          <p:nvPr/>
        </p:nvSpPr>
        <p:spPr>
          <a:xfrm>
            <a:off x="174171" y="6172280"/>
            <a:ext cx="8847667" cy="369332"/>
          </a:xfrm>
          <a:prstGeom prst="rect">
            <a:avLst/>
          </a:prstGeom>
          <a:noFill/>
        </p:spPr>
        <p:txBody>
          <a:bodyPr wrap="square" rtlCol="0">
            <a:spAutoFit/>
          </a:bodyPr>
          <a:lstStyle/>
          <a:p>
            <a:pPr algn="ctr"/>
            <a:r>
              <a:rPr lang="en-US" b="1" dirty="0" smtClean="0">
                <a:solidFill>
                  <a:srgbClr val="FFFF00"/>
                </a:solidFill>
              </a:rPr>
              <a:t>http://www.wmich.edu/ethics/old-site/ESC/index.html</a:t>
            </a:r>
            <a:endParaRPr lang="en-US" b="1" dirty="0">
              <a:solidFill>
                <a:srgbClr val="FFFF00"/>
              </a:solidFill>
            </a:endParaRPr>
          </a:p>
        </p:txBody>
      </p:sp>
      <p:pic>
        <p:nvPicPr>
          <p:cNvPr id="7170" name="Picture 2"/>
          <p:cNvPicPr>
            <a:picLocks noChangeAspect="1" noChangeArrowheads="1"/>
          </p:cNvPicPr>
          <p:nvPr/>
        </p:nvPicPr>
        <p:blipFill>
          <a:blip r:embed="rId2" cstate="print"/>
          <a:srcRect r="12286"/>
          <a:stretch>
            <a:fillRect/>
          </a:stretch>
        </p:blipFill>
        <p:spPr bwMode="auto">
          <a:xfrm>
            <a:off x="853439" y="827450"/>
            <a:ext cx="7384869" cy="5262020"/>
          </a:xfrm>
          <a:prstGeom prst="rect">
            <a:avLst/>
          </a:prstGeom>
          <a:noFill/>
          <a:ln w="9525">
            <a:noFill/>
            <a:miter lim="800000"/>
            <a:headEnd/>
            <a:tailEnd/>
          </a:ln>
          <a:effec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Center for the Study of Ethics in the Professions at IIT</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84</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18049" y="6087130"/>
            <a:ext cx="8847667" cy="369332"/>
          </a:xfrm>
          <a:prstGeom prst="rect">
            <a:avLst/>
          </a:prstGeom>
          <a:noFill/>
        </p:spPr>
        <p:txBody>
          <a:bodyPr wrap="square" rtlCol="0">
            <a:spAutoFit/>
          </a:bodyPr>
          <a:lstStyle/>
          <a:p>
            <a:pPr algn="ctr"/>
            <a:r>
              <a:rPr lang="en-US" b="1" dirty="0" smtClean="0">
                <a:solidFill>
                  <a:srgbClr val="FFFF00"/>
                </a:solidFill>
              </a:rPr>
              <a:t>http://ethics.iit.edu/</a:t>
            </a:r>
            <a:endParaRPr lang="en-US" b="1" dirty="0">
              <a:solidFill>
                <a:srgbClr val="FFFF00"/>
              </a:solidFill>
            </a:endParaRPr>
          </a:p>
        </p:txBody>
      </p:sp>
      <p:pic>
        <p:nvPicPr>
          <p:cNvPr id="1027" name="Picture 3"/>
          <p:cNvPicPr>
            <a:picLocks noChangeAspect="1" noChangeArrowheads="1"/>
          </p:cNvPicPr>
          <p:nvPr/>
        </p:nvPicPr>
        <p:blipFill>
          <a:blip r:embed="rId2" cstate="print"/>
          <a:srcRect l="18264" t="11222" r="18264" b="30795"/>
          <a:stretch>
            <a:fillRect/>
          </a:stretch>
        </p:blipFill>
        <p:spPr bwMode="auto">
          <a:xfrm>
            <a:off x="762000" y="821267"/>
            <a:ext cx="7281333" cy="518615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5712" y="104987"/>
            <a:ext cx="8816622" cy="582990"/>
          </a:xfrm>
        </p:spPr>
        <p:txBody>
          <a:bodyPr>
            <a:noAutofit/>
          </a:bodyPr>
          <a:lstStyle/>
          <a:p>
            <a:pPr algn="ct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Knowledge Hub </a:t>
            </a:r>
            <a:r>
              <a:rPr lang="en-US" sz="2800" b="1" cap="small" dirty="0" err="1"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cataloga</a:t>
            </a: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 </a:t>
            </a:r>
            <a:r>
              <a:rPr lang="en-US" sz="2800" b="1" cap="small" dirty="0" err="1"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Recursos</a:t>
            </a: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 </a:t>
            </a:r>
            <a:r>
              <a:rPr lang="en-US" sz="2800" b="1" cap="small" dirty="0" err="1"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Educativos</a:t>
            </a: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 </a:t>
            </a:r>
            <a:r>
              <a:rPr lang="en-US" sz="2800" b="1" cap="small" dirty="0" err="1"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Abiertos</a:t>
            </a:r>
            <a:r>
              <a:rPr lang="en-US" sz="28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 </a:t>
            </a:r>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6" name="Slide Number Placeholder 5"/>
          <p:cNvSpPr>
            <a:spLocks noGrp="1"/>
          </p:cNvSpPr>
          <p:nvPr>
            <p:ph type="sldNum" sz="quarter" idx="11"/>
          </p:nvPr>
        </p:nvSpPr>
        <p:spPr/>
        <p:txBody>
          <a:bodyPr/>
          <a:lstStyle/>
          <a:p>
            <a:pPr>
              <a:defRPr/>
            </a:pPr>
            <a:fld id="{39E3658E-BC05-4314-A805-206324416FC0}" type="slidenum">
              <a:rPr lang="en-US" smtClean="0"/>
              <a:pPr>
                <a:defRPr/>
              </a:pPr>
              <a:t>85</a:t>
            </a:fld>
            <a:endParaRPr lang="en-US" dirty="0"/>
          </a:p>
        </p:txBody>
      </p:sp>
      <p:sp>
        <p:nvSpPr>
          <p:cNvPr id="5" name="Footer Placeholder 4"/>
          <p:cNvSpPr>
            <a:spLocks noGrp="1"/>
          </p:cNvSpPr>
          <p:nvPr>
            <p:ph type="ftr" sz="quarter" idx="12"/>
          </p:nvPr>
        </p:nvSpPr>
        <p:spPr/>
        <p:txBody>
          <a:bodyPr/>
          <a:lstStyle/>
          <a:p>
            <a:pPr>
              <a:defRPr/>
            </a:pPr>
            <a:r>
              <a:rPr lang="pt-BR" smtClean="0"/>
              <a:t>(c) 2009  Cruz, Curbelo, Frey &amp; Sanchez</a:t>
            </a:r>
            <a:endParaRPr lang="en-US" dirty="0"/>
          </a:p>
        </p:txBody>
      </p:sp>
      <p:sp>
        <p:nvSpPr>
          <p:cNvPr id="8" name="TextBox 7"/>
          <p:cNvSpPr txBox="1"/>
          <p:nvPr/>
        </p:nvSpPr>
        <p:spPr>
          <a:xfrm>
            <a:off x="118049" y="6087130"/>
            <a:ext cx="8847667" cy="369332"/>
          </a:xfrm>
          <a:prstGeom prst="rect">
            <a:avLst/>
          </a:prstGeom>
          <a:noFill/>
        </p:spPr>
        <p:txBody>
          <a:bodyPr wrap="square" rtlCol="0">
            <a:spAutoFit/>
          </a:bodyPr>
          <a:lstStyle/>
          <a:p>
            <a:pPr algn="ctr"/>
            <a:r>
              <a:rPr lang="en-US" b="1" dirty="0" smtClean="0">
                <a:solidFill>
                  <a:srgbClr val="FFFF00"/>
                </a:solidFill>
              </a:rPr>
              <a:t>http://khub.itesm.mx/es/</a:t>
            </a:r>
            <a:endParaRPr lang="en-US" b="1" dirty="0">
              <a:solidFill>
                <a:srgbClr val="FFFF00"/>
              </a:solidFill>
            </a:endParaRPr>
          </a:p>
        </p:txBody>
      </p:sp>
      <p:pic>
        <p:nvPicPr>
          <p:cNvPr id="2050" name="Picture 2"/>
          <p:cNvPicPr>
            <a:picLocks noChangeAspect="1" noChangeArrowheads="1"/>
          </p:cNvPicPr>
          <p:nvPr/>
        </p:nvPicPr>
        <p:blipFill>
          <a:blip r:embed="rId2" cstate="print"/>
          <a:srcRect l="3733" t="8464" r="5035"/>
          <a:stretch>
            <a:fillRect/>
          </a:stretch>
        </p:blipFill>
        <p:spPr bwMode="auto">
          <a:xfrm>
            <a:off x="1236133" y="657888"/>
            <a:ext cx="6731000" cy="540273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467600" cy="1143000"/>
          </a:xfrm>
        </p:spPr>
        <p:txBody>
          <a:bodyPr>
            <a:normAutofit/>
          </a:bodyPr>
          <a:lstStyle/>
          <a:p>
            <a:r>
              <a:rPr lang="en-US" sz="4400" b="1" cap="small" dirty="0" smtClean="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rPr>
              <a:t>What are EAC’s Advantages?</a:t>
            </a:r>
            <a:endParaRPr lang="en-US" sz="4400" b="1" cap="small" dirty="0">
              <a:ln w="5000" cmpd="sng">
                <a:solidFill>
                  <a:schemeClr val="accent1">
                    <a:tint val="80000"/>
                    <a:shade val="99000"/>
                    <a:satMod val="500000"/>
                  </a:schemeClr>
                </a:solidFill>
                <a:prstDash val="solid"/>
              </a:ln>
              <a:solidFill>
                <a:srgbClr val="00FF00"/>
              </a:solidFill>
              <a:effectLst>
                <a:outerShdw blurRad="50800" dist="38100" dir="5400000" algn="t" rotWithShape="0">
                  <a:prstClr val="black">
                    <a:alpha val="50000"/>
                  </a:prstClr>
                </a:outerShdw>
              </a:effectLst>
            </a:endParaRPr>
          </a:p>
        </p:txBody>
      </p:sp>
      <p:sp>
        <p:nvSpPr>
          <p:cNvPr id="3" name="Content Placeholder 2"/>
          <p:cNvSpPr>
            <a:spLocks noGrp="1"/>
          </p:cNvSpPr>
          <p:nvPr>
            <p:ph idx="1"/>
          </p:nvPr>
        </p:nvSpPr>
        <p:spPr>
          <a:xfrm>
            <a:off x="47897" y="1258389"/>
            <a:ext cx="8991600" cy="5257800"/>
          </a:xfrm>
        </p:spPr>
        <p:txBody>
          <a:bodyPr>
            <a:normAutofit/>
          </a:bodyPr>
          <a:lstStyle/>
          <a:p>
            <a:pPr marL="687388" lvl="1" indent="-460375">
              <a:spcBef>
                <a:spcPts val="0"/>
              </a:spcBef>
              <a:spcAft>
                <a:spcPts val="1800"/>
              </a:spcAft>
              <a:buFont typeface="+mj-lt"/>
              <a:buAutoNum type="arabicPeriod"/>
            </a:pPr>
            <a:r>
              <a:rPr lang="en-US" sz="2800" dirty="0" smtClean="0"/>
              <a:t>Reflects the integration of ethics throughout real life</a:t>
            </a:r>
          </a:p>
          <a:p>
            <a:pPr marL="687388" lvl="1" indent="-460375">
              <a:spcBef>
                <a:spcPts val="0"/>
              </a:spcBef>
              <a:spcAft>
                <a:spcPts val="1800"/>
              </a:spcAft>
              <a:buFont typeface="+mj-lt"/>
              <a:buAutoNum type="arabicPeriod"/>
            </a:pPr>
            <a:r>
              <a:rPr lang="en-US" sz="2800" dirty="0" smtClean="0"/>
              <a:t>Provides students and faculty with a sense of ownership to secure “buy-in”</a:t>
            </a:r>
          </a:p>
          <a:p>
            <a:pPr marL="687388" lvl="1" indent="-460375">
              <a:spcBef>
                <a:spcPts val="0"/>
              </a:spcBef>
              <a:spcAft>
                <a:spcPts val="1800"/>
              </a:spcAft>
              <a:buFont typeface="+mj-lt"/>
              <a:buAutoNum type="arabicPeriod"/>
            </a:pPr>
            <a:r>
              <a:rPr lang="en-US" sz="2800" dirty="0" smtClean="0"/>
              <a:t>Interdisciplinary approach helps faculty and students form a community </a:t>
            </a:r>
          </a:p>
          <a:p>
            <a:pPr marL="687388" lvl="1" indent="-460375">
              <a:spcBef>
                <a:spcPts val="0"/>
              </a:spcBef>
              <a:spcAft>
                <a:spcPts val="1800"/>
              </a:spcAft>
              <a:buFont typeface="+mj-lt"/>
              <a:buAutoNum type="arabicPeriod"/>
            </a:pPr>
            <a:r>
              <a:rPr lang="en-US" sz="2800" dirty="0" smtClean="0"/>
              <a:t>Gives ethics a context to avoid theory-practice gap</a:t>
            </a:r>
          </a:p>
          <a:p>
            <a:pPr marL="687388" lvl="1" indent="-460375">
              <a:spcBef>
                <a:spcPts val="0"/>
              </a:spcBef>
              <a:spcAft>
                <a:spcPts val="1800"/>
              </a:spcAft>
              <a:buFont typeface="+mj-lt"/>
              <a:buAutoNum type="arabicPeriod"/>
            </a:pPr>
            <a:r>
              <a:rPr lang="en-US" sz="2800" dirty="0" smtClean="0"/>
              <a:t>Brings ethics into the center of the curriculum</a:t>
            </a:r>
          </a:p>
          <a:p>
            <a:pPr marL="687388" lvl="1" indent="-460375">
              <a:spcBef>
                <a:spcPts val="0"/>
              </a:spcBef>
              <a:spcAft>
                <a:spcPts val="1800"/>
              </a:spcAft>
              <a:buFont typeface="+mj-lt"/>
              <a:buAutoNum type="arabicPeriod"/>
            </a:pPr>
            <a:r>
              <a:rPr lang="en-US" sz="2800" dirty="0" smtClean="0"/>
              <a:t>Builds upon expertise of interdisciplinary faculty</a:t>
            </a:r>
            <a:endParaRPr lang="en-US" sz="2800" dirty="0"/>
          </a:p>
        </p:txBody>
      </p:sp>
      <p:sp>
        <p:nvSpPr>
          <p:cNvPr id="4" name="Date Placeholder 3"/>
          <p:cNvSpPr>
            <a:spLocks noGrp="1"/>
          </p:cNvSpPr>
          <p:nvPr>
            <p:ph type="dt" sz="half" idx="10"/>
          </p:nvPr>
        </p:nvSpPr>
        <p:spPr/>
        <p:txBody>
          <a:bodyPr/>
          <a:lstStyle/>
          <a:p>
            <a:pPr>
              <a:defRPr/>
            </a:pPr>
            <a:r>
              <a:rPr lang="en-US" smtClean="0"/>
              <a:t>EAC Toolkit - 10/23/09</a:t>
            </a:r>
            <a:endParaRPr lang="en-US" dirty="0"/>
          </a:p>
        </p:txBody>
      </p:sp>
      <p:sp>
        <p:nvSpPr>
          <p:cNvPr id="5" name="Slide Number Placeholder 4"/>
          <p:cNvSpPr>
            <a:spLocks noGrp="1"/>
          </p:cNvSpPr>
          <p:nvPr>
            <p:ph type="sldNum" sz="quarter" idx="12"/>
          </p:nvPr>
        </p:nvSpPr>
        <p:spPr/>
        <p:txBody>
          <a:bodyPr/>
          <a:lstStyle/>
          <a:p>
            <a:pPr>
              <a:defRPr/>
            </a:pPr>
            <a:fld id="{7F9B4C5F-1D2F-44F3-A4D7-8151FEB73175}" type="slidenum">
              <a:rPr lang="en-US" smtClean="0"/>
              <a:pPr>
                <a:defRPr/>
              </a:pPr>
              <a:t>9</a:t>
            </a:fld>
            <a:endParaRPr lang="en-US" dirty="0"/>
          </a:p>
        </p:txBody>
      </p:sp>
      <p:sp>
        <p:nvSpPr>
          <p:cNvPr id="6" name="Footer Placeholder 5"/>
          <p:cNvSpPr>
            <a:spLocks noGrp="1"/>
          </p:cNvSpPr>
          <p:nvPr>
            <p:ph type="ftr" sz="quarter" idx="11"/>
          </p:nvPr>
        </p:nvSpPr>
        <p:spPr/>
        <p:txBody>
          <a:bodyPr/>
          <a:lstStyle/>
          <a:p>
            <a:pPr>
              <a:defRPr/>
            </a:pPr>
            <a:r>
              <a:rPr lang="pt-BR" smtClean="0"/>
              <a:t>(c) 2009  Cruz, Curbelo, Frey &amp; Sanchez</a:t>
            </a:r>
            <a:endParaRPr lang="en-US" dirty="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Metro">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4479</TotalTime>
  <Words>4432</Words>
  <Application>Microsoft Office PowerPoint</Application>
  <PresentationFormat>On-screen Show (4:3)</PresentationFormat>
  <Paragraphs>815</Paragraphs>
  <Slides>85</Slides>
  <Notes>74</Notes>
  <HiddenSlides>0</HiddenSlides>
  <MMClips>1</MMClips>
  <ScaleCrop>false</ScaleCrop>
  <HeadingPairs>
    <vt:vector size="4" baseType="variant">
      <vt:variant>
        <vt:lpstr>Theme</vt:lpstr>
      </vt:variant>
      <vt:variant>
        <vt:i4>2</vt:i4>
      </vt:variant>
      <vt:variant>
        <vt:lpstr>Slide Titles</vt:lpstr>
      </vt:variant>
      <vt:variant>
        <vt:i4>85</vt:i4>
      </vt:variant>
    </vt:vector>
  </HeadingPairs>
  <TitlesOfParts>
    <vt:vector size="87" baseType="lpstr">
      <vt:lpstr>Technic</vt:lpstr>
      <vt:lpstr>Metro</vt:lpstr>
      <vt:lpstr>Integrating Ethics Across the Curriculum: A Hands-On Workshop   October 23, 2009 UMET - Cupey </vt:lpstr>
      <vt:lpstr>Slide 2</vt:lpstr>
      <vt:lpstr>Workshop Agenda Highlights</vt:lpstr>
      <vt:lpstr>Ethics Education Survey : Group Discussion</vt:lpstr>
      <vt:lpstr>Ethics Education Survey </vt:lpstr>
      <vt:lpstr>Ethics Across the Curriculum</vt:lpstr>
      <vt:lpstr>What is EAC?</vt:lpstr>
      <vt:lpstr>EAC:  A Hybrid Holistic Approach</vt:lpstr>
      <vt:lpstr>What are EAC’s Advantages?</vt:lpstr>
      <vt:lpstr>Challenges to EAC</vt:lpstr>
      <vt:lpstr>Sample Modules </vt:lpstr>
      <vt:lpstr>Ethics Across the Curriculum: A Module for Introduction to Computers</vt:lpstr>
      <vt:lpstr>My Goal</vt:lpstr>
      <vt:lpstr>Ethics-Related Scenarios</vt:lpstr>
      <vt:lpstr>Typical Student Comments</vt:lpstr>
      <vt:lpstr>Closure versus Chaos</vt:lpstr>
      <vt:lpstr>Slide 17</vt:lpstr>
      <vt:lpstr>Slide 18</vt:lpstr>
      <vt:lpstr>Slide 19</vt:lpstr>
      <vt:lpstr>Scenarios Revisited </vt:lpstr>
      <vt:lpstr>Why is Ethics Important?</vt:lpstr>
      <vt:lpstr>Where to go from here?</vt:lpstr>
      <vt:lpstr>The Gray Matters Exercise</vt:lpstr>
      <vt:lpstr>The Gray Matters Exercise</vt:lpstr>
      <vt:lpstr>Instructions for Gray Matters</vt:lpstr>
      <vt:lpstr>Pacemaker Case</vt:lpstr>
      <vt:lpstr>Alternatives: Pacemaker Case</vt:lpstr>
      <vt:lpstr>Developing Gray Matters type exercise </vt:lpstr>
      <vt:lpstr>Digital Manipulation</vt:lpstr>
      <vt:lpstr>Aury M. Curbelo Ph.D University of Puerto Rico Mayagüez Campus</vt:lpstr>
      <vt:lpstr>“As a result of the boom in digital photography and the availability of applications like Photoshop one of the most common philosophical and ethical discussions within the photographic community is about the appropriate use and extent of photo manipulation.” Jim Goldstein</vt:lpstr>
      <vt:lpstr>“While the technology may not have any ethics, the user’s ethics are now tested by the endless possibilities of what technology can do.” Natalia Fletcher</vt:lpstr>
      <vt:lpstr>My intentions…</vt:lpstr>
      <vt:lpstr>My intentions…</vt:lpstr>
      <vt:lpstr>Student Awareness</vt:lpstr>
      <vt:lpstr>photo editing code of ethics module….</vt:lpstr>
      <vt:lpstr>how far do you go?</vt:lpstr>
      <vt:lpstr>Dove Campaign for Real Beauty </vt:lpstr>
      <vt:lpstr>1.Should a person ever be added or subtracted from a photo? 2.What makes the difference between a positive use of photo manipulation and an abuse of it?</vt:lpstr>
      <vt:lpstr>Discuss the impact of digital manipulation</vt:lpstr>
      <vt:lpstr>Slide 41</vt:lpstr>
      <vt:lpstr>Slide 42</vt:lpstr>
      <vt:lpstr>Redbook retouched Faith for this cover.</vt:lpstr>
      <vt:lpstr>“Detecting forged images is only half the problem though. Ultimately, the responsibility lies with the individual.”</vt:lpstr>
      <vt:lpstr>The decision process…</vt:lpstr>
      <vt:lpstr>Slide 46</vt:lpstr>
      <vt:lpstr>Guidelines… </vt:lpstr>
      <vt:lpstr>Guidelines…</vt:lpstr>
      <vt:lpstr>Just because you CAN digitally retouch a photo, it doesn't mean you should. </vt:lpstr>
      <vt:lpstr>Questions….</vt:lpstr>
      <vt:lpstr> Sources and Ideas for EAC</vt:lpstr>
      <vt:lpstr>Start Brainstorming with Colleagues </vt:lpstr>
      <vt:lpstr>Creating EAC Modules MICRO-Interventions</vt:lpstr>
      <vt:lpstr>What is a Module?</vt:lpstr>
      <vt:lpstr>Creating EAC Modules</vt:lpstr>
      <vt:lpstr>Task # 1: Develop Ideas for Your module</vt:lpstr>
      <vt:lpstr>Task # 2: Present &amp; Discuss Ideas in Your Group</vt:lpstr>
      <vt:lpstr>Task # 3: Select and Complete one Module </vt:lpstr>
      <vt:lpstr>Task # 4: Group Presentations</vt:lpstr>
      <vt:lpstr>EAC Community / Program: Beyond The Workshop</vt:lpstr>
      <vt:lpstr>Slide 61</vt:lpstr>
      <vt:lpstr>Slide 62</vt:lpstr>
      <vt:lpstr>Slide 63</vt:lpstr>
      <vt:lpstr>Slide 64</vt:lpstr>
      <vt:lpstr>Slide 65</vt:lpstr>
      <vt:lpstr>Example: “Entrepreneurship Matrix”</vt:lpstr>
      <vt:lpstr>Slide 67</vt:lpstr>
      <vt:lpstr>Slide 68</vt:lpstr>
      <vt:lpstr>Slide 69</vt:lpstr>
      <vt:lpstr> Thank You!</vt:lpstr>
      <vt:lpstr>Slide 71</vt:lpstr>
      <vt:lpstr>Slide 72</vt:lpstr>
      <vt:lpstr>Slide 73</vt:lpstr>
      <vt:lpstr>Pedagogical Tools for Ethics</vt:lpstr>
      <vt:lpstr>More Pedagogical Tools</vt:lpstr>
      <vt:lpstr>Slide 76</vt:lpstr>
      <vt:lpstr>Research Ethics in Open Seminar</vt:lpstr>
      <vt:lpstr>Research Ethics in Open Seminar</vt:lpstr>
      <vt:lpstr>Survival Skills &amp; Ethics Program (Pitt)</vt:lpstr>
      <vt:lpstr>Research Ethics and Academic Integrity (Syracuse)</vt:lpstr>
      <vt:lpstr>Research Ethics and Academic Integrity (Syracuse)</vt:lpstr>
      <vt:lpstr>Western Michigan university</vt:lpstr>
      <vt:lpstr>Western Michigan university</vt:lpstr>
      <vt:lpstr>Center for the Study of Ethics in the Professions at IIT</vt:lpstr>
      <vt:lpstr>Knowledge Hub cataloga Recursos Educativos Abiertos </vt:lpstr>
    </vt:vector>
  </TitlesOfParts>
  <Company>UPR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UPRM Business School EAC / Toolkit Workshop</dc:title>
  <dc:creator>JCruz</dc:creator>
  <cp:lastModifiedBy>estudiantecit</cp:lastModifiedBy>
  <cp:revision>404</cp:revision>
  <cp:lastPrinted>1601-01-01T00:00:00Z</cp:lastPrinted>
  <dcterms:created xsi:type="dcterms:W3CDTF">2007-05-03T00:12:38Z</dcterms:created>
  <dcterms:modified xsi:type="dcterms:W3CDTF">2009-10-21T22:04:42Z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TC010902921033</vt:lpwstr>
  </property>
</Properties>
</file>